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8"/>
    <p:sldId id="261" r:id="rId9"/>
    <p:sldId id="263" r:id="rId10"/>
    <p:sldId id="265" r:id="rId11"/>
    <p:sldId id="266" r:id="rId12"/>
    <p:sldId id="267" r:id="rId13"/>
    <p:sldId id="268" r:id="rId14"/>
    <p:sldId id="269" r:id="rId15"/>
    <p:sldId id="270" r:id="rId16"/>
    <p:sldId id="271" r:id="rId17"/>
    <p:sldId id="272" r:id="rId18"/>
    <p:sldId id="275" r:id="rId19"/>
    <p:sldId id="273" r:id="rId20"/>
    <p:sldId id="274" r:id="rId21"/>
    <p:sldId id="276" r:id="rId22"/>
    <p:sldId id="277" r:id="rId23"/>
    <p:sldId id="280" r:id="rId24"/>
    <p:sldId id="281" r:id="rId25"/>
    <p:sldId id="282" r:id="rId26"/>
    <p:sldId id="283" r:id="rId27"/>
    <p:sldId id="284" r:id="rId28"/>
    <p:sldId id="285" r:id="rId29"/>
    <p:sldId id="286" r:id="rId30"/>
    <p:sldId id="287" r:id="rId31"/>
    <p:sldId id="288"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30" r:id="rId58"/>
    <p:sldId id="331" r:id="rId59"/>
    <p:sldId id="332" r:id="rId60"/>
    <p:sldId id="333" r:id="rId61"/>
    <p:sldId id="325" r:id="rId62"/>
    <p:sldId id="326" r:id="rId63"/>
    <p:sldId id="334" r:id="rId64"/>
    <p:sldId id="335" r:id="rId65"/>
    <p:sldId id="336" r:id="rId66"/>
    <p:sldId id="291" r:id="rId6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8A97"/>
    <a:srgbClr val="71CA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0" Type="http://schemas.openxmlformats.org/officeDocument/2006/relationships/tableStyles" Target="tableStyles.xml"/><Relationship Id="rId7" Type="http://schemas.openxmlformats.org/officeDocument/2006/relationships/slide" Target="slides/slide5.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split orient="vert" dir="in"/>
      </p:transition>
    </mc:Choice>
    <mc:Fallback>
      <p:transition>
        <p:split orient="vert" dir="in"/>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4.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800"/>
          <p:cNvPicPr>
            <a:picLocks noChangeAspect="1"/>
          </p:cNvPicPr>
          <p:nvPr/>
        </p:nvPicPr>
        <p:blipFill>
          <a:blip r:embed="rId1"/>
          <a:stretch>
            <a:fillRect/>
          </a:stretch>
        </p:blipFill>
        <p:spPr>
          <a:xfrm>
            <a:off x="14605" y="2540"/>
            <a:ext cx="12163425" cy="6853555"/>
          </a:xfrm>
          <a:prstGeom prst="rect">
            <a:avLst/>
          </a:prstGeom>
        </p:spPr>
      </p:pic>
      <p:sp>
        <p:nvSpPr>
          <p:cNvPr id="3" name="副标题 2"/>
          <p:cNvSpPr>
            <a:spLocks noGrp="1"/>
          </p:cNvSpPr>
          <p:nvPr>
            <p:ph type="subTitle" idx="1"/>
          </p:nvPr>
        </p:nvSpPr>
        <p:spPr>
          <a:xfrm>
            <a:off x="3211195" y="3858895"/>
            <a:ext cx="9144000" cy="2230755"/>
          </a:xfrm>
        </p:spPr>
        <p:txBody>
          <a:bodyPr>
            <a:normAutofit fontScale="90000"/>
          </a:bodyPr>
          <a:p>
            <a:r>
              <a:rPr lang="zh-CN" altLang="en-US" sz="4000" b="1">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rPr>
              <a:t>中考复习</a:t>
            </a:r>
            <a:endParaRPr lang="en-US" altLang="zh-CN" sz="4000" b="1">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endParaRPr>
          </a:p>
          <a:p>
            <a:r>
              <a:rPr lang="zh-CN" altLang="en-US" sz="4000" b="1">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rPr>
              <a:t>病句专题指导</a:t>
            </a:r>
            <a:endParaRPr lang="zh-CN" altLang="en-US" sz="4400" b="1">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endParaRPr>
          </a:p>
          <a:p>
            <a:endParaRPr lang="zh-CN" altLang="en-US" sz="2800">
              <a:solidFill>
                <a:srgbClr val="FFFF00"/>
              </a:solidFill>
              <a:latin typeface="楷体" panose="02010609060101010101" charset="-122"/>
              <a:ea typeface="楷体" panose="02010609060101010101" charset="-122"/>
            </a:endParaRPr>
          </a:p>
          <a:p>
            <a:r>
              <a:rPr lang="zh-CN" altLang="en-US" sz="2800">
                <a:solidFill>
                  <a:srgbClr val="FFFF00"/>
                </a:solidFill>
                <a:latin typeface="楷体" panose="02010609060101010101" charset="-122"/>
                <a:ea typeface="楷体" panose="02010609060101010101" charset="-122"/>
              </a:rPr>
              <a:t>  </a:t>
            </a:r>
            <a:r>
              <a:rPr lang="zh-CN" altLang="en-US" sz="2800">
                <a:solidFill>
                  <a:schemeClr val="accent4">
                    <a:lumMod val="60000"/>
                    <a:lumOff val="40000"/>
                  </a:schemeClr>
                </a:solidFill>
                <a:latin typeface="楷体" panose="02010609060101010101" charset="-122"/>
                <a:ea typeface="楷体" panose="02010609060101010101" charset="-122"/>
              </a:rPr>
              <a:t>天津市梅江中学  张婷</a:t>
            </a:r>
            <a:endParaRPr lang="zh-CN" altLang="en-US" sz="2800">
              <a:solidFill>
                <a:schemeClr val="accent4">
                  <a:lumMod val="60000"/>
                  <a:lumOff val="40000"/>
                </a:schemeClr>
              </a:solidFill>
              <a:latin typeface="楷体" panose="02010609060101010101" charset="-122"/>
              <a:ea typeface="楷体" panose="02010609060101010101" charset="-122"/>
            </a:endParaRPr>
          </a:p>
        </p:txBody>
      </p:sp>
    </p:spTree>
    <p:custDataLst>
      <p:tags r:id="rId2"/>
    </p:custDataLst>
  </p:cSld>
  <p:clrMapOvr>
    <a:masterClrMapping/>
  </p:clrMapOvr>
  <p:transition>
    <p:split orient="ver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wKh2Altvms6IUHswAAUFOW2P5dMAAKn1ADotQgABQVR699"/>
          <p:cNvPicPr>
            <a:picLocks noChangeAspect="1"/>
          </p:cNvPicPr>
          <p:nvPr/>
        </p:nvPicPr>
        <p:blipFill>
          <a:blip r:embed="rId1"/>
          <a:stretch>
            <a:fillRect/>
          </a:stretch>
        </p:blipFill>
        <p:spPr>
          <a:xfrm>
            <a:off x="-15875" y="-27940"/>
            <a:ext cx="12223115" cy="6913880"/>
          </a:xfrm>
          <a:prstGeom prst="rect">
            <a:avLst/>
          </a:prstGeom>
        </p:spPr>
      </p:pic>
      <p:sp>
        <p:nvSpPr>
          <p:cNvPr id="3" name="内容占位符 2"/>
          <p:cNvSpPr>
            <a:spLocks noGrp="1"/>
          </p:cNvSpPr>
          <p:nvPr>
            <p:ph idx="1"/>
          </p:nvPr>
        </p:nvSpPr>
        <p:spPr>
          <a:xfrm>
            <a:off x="1645920" y="2648585"/>
            <a:ext cx="8705850" cy="2249170"/>
          </a:xfrm>
        </p:spPr>
        <p:txBody>
          <a:bodyPr>
            <a:normAutofit lnSpcReduction="20000"/>
          </a:bodyPr>
          <a:p>
            <a:pPr marL="0" indent="0">
              <a:buNone/>
            </a:pPr>
            <a:r>
              <a:rPr lang="zh-CN" altLang="en-US" sz="3600">
                <a:solidFill>
                  <a:schemeClr val="tx1"/>
                </a:solidFill>
              </a:rPr>
              <a:t>学习</a:t>
            </a:r>
            <a:r>
              <a:rPr lang="zh-CN" altLang="en-US" sz="3600">
                <a:solidFill>
                  <a:schemeClr val="tx1"/>
                </a:solidFill>
              </a:rPr>
              <a:t>重点：归纳整理病句常见类型</a:t>
            </a:r>
            <a:endParaRPr lang="zh-CN" altLang="en-US" sz="3600">
              <a:solidFill>
                <a:schemeClr val="tx1"/>
              </a:solidFill>
            </a:endParaRPr>
          </a:p>
          <a:p>
            <a:pPr marL="0" indent="0">
              <a:buNone/>
            </a:pPr>
            <a:endParaRPr lang="zh-CN" altLang="en-US" sz="3600">
              <a:solidFill>
                <a:schemeClr val="tx1"/>
              </a:solidFill>
            </a:endParaRPr>
          </a:p>
          <a:p>
            <a:pPr marL="0" indent="0">
              <a:buNone/>
            </a:pPr>
            <a:r>
              <a:rPr lang="zh-CN" altLang="en-US" sz="3600">
                <a:solidFill>
                  <a:schemeClr val="tx1"/>
                </a:solidFill>
              </a:rPr>
              <a:t>学习难点：掌握辨析病句的方法</a:t>
            </a:r>
            <a:endParaRPr lang="zh-CN" altLang="en-US" sz="3600">
              <a:solidFill>
                <a:schemeClr val="tx1"/>
              </a:solidFill>
            </a:endParaRPr>
          </a:p>
          <a:p>
            <a:pPr marL="0" indent="0">
              <a:buNone/>
            </a:pPr>
            <a:r>
              <a:rPr lang="zh-CN" altLang="en-US">
                <a:solidFill>
                  <a:srgbClr val="FFFF00"/>
                </a:solidFill>
              </a:rPr>
              <a:t>            </a:t>
            </a:r>
            <a:endParaRPr lang="zh-CN" altLang="en-US">
              <a:solidFill>
                <a:srgbClr val="FFFF00"/>
              </a:solidFill>
            </a:endParaRPr>
          </a:p>
        </p:txBody>
      </p:sp>
    </p:spTree>
  </p:cSld>
  <p:clrMapOvr>
    <a:masterClrMapping/>
  </p:clrMapOvr>
  <p:transition>
    <p:split orient="ver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 y="-13970"/>
            <a:ext cx="12179300" cy="6870700"/>
          </a:xfrm>
          <a:prstGeom prst="rect">
            <a:avLst/>
          </a:prstGeom>
        </p:spPr>
      </p:pic>
      <p:sp>
        <p:nvSpPr>
          <p:cNvPr id="2" name="标题 1"/>
          <p:cNvSpPr>
            <a:spLocks noGrp="1"/>
          </p:cNvSpPr>
          <p:nvPr>
            <p:ph type="title"/>
          </p:nvPr>
        </p:nvSpPr>
        <p:spPr>
          <a:xfrm>
            <a:off x="837565" y="600710"/>
            <a:ext cx="10515600" cy="1325563"/>
          </a:xfrm>
        </p:spPr>
        <p:txBody>
          <a:bodyPr/>
          <a:p>
            <a:r>
              <a:rPr lang="zh-CN" altLang="en-US">
                <a:solidFill>
                  <a:schemeClr val="bg1"/>
                </a:solidFill>
              </a:rPr>
              <a:t>初中常见病句类型</a:t>
            </a:r>
            <a:endParaRPr lang="zh-CN" altLang="en-US">
              <a:solidFill>
                <a:schemeClr val="bg1"/>
              </a:solidFill>
            </a:endParaRPr>
          </a:p>
        </p:txBody>
      </p:sp>
      <p:sp>
        <p:nvSpPr>
          <p:cNvPr id="3" name="内容占位符 2"/>
          <p:cNvSpPr>
            <a:spLocks noGrp="1"/>
          </p:cNvSpPr>
          <p:nvPr>
            <p:ph idx="1"/>
          </p:nvPr>
        </p:nvSpPr>
        <p:spPr>
          <a:xfrm>
            <a:off x="838200" y="2267585"/>
            <a:ext cx="10515600" cy="4351338"/>
          </a:xfrm>
        </p:spPr>
        <p:txBody>
          <a:bodyPr/>
          <a:p>
            <a:pPr marL="0" indent="0">
              <a:lnSpc>
                <a:spcPct val="150000"/>
              </a:lnSpc>
              <a:buNone/>
            </a:pPr>
            <a:r>
              <a:rPr lang="en-US" altLang="zh-CN">
                <a:solidFill>
                  <a:schemeClr val="bg1"/>
                </a:solidFill>
              </a:rPr>
              <a:t>  </a:t>
            </a:r>
            <a:r>
              <a:rPr lang="zh-CN" altLang="en-US" sz="3200">
                <a:solidFill>
                  <a:schemeClr val="bg1"/>
                </a:solidFill>
              </a:rPr>
              <a:t>（一）成分残缺      （二）重复或赘余   （三）搭配不当  </a:t>
            </a:r>
            <a:endParaRPr lang="zh-CN" altLang="en-US" sz="3200">
              <a:solidFill>
                <a:schemeClr val="bg1"/>
              </a:solidFill>
            </a:endParaRPr>
          </a:p>
          <a:p>
            <a:pPr marL="0" indent="0">
              <a:lnSpc>
                <a:spcPct val="150000"/>
              </a:lnSpc>
              <a:buNone/>
            </a:pPr>
            <a:r>
              <a:rPr lang="zh-CN" altLang="en-US" sz="3200">
                <a:solidFill>
                  <a:schemeClr val="bg1"/>
                </a:solidFill>
              </a:rPr>
              <a:t>  （四）否定不当      （五）语序不当       （六）前后矛盾</a:t>
            </a:r>
            <a:endParaRPr lang="zh-CN" altLang="en-US" sz="3200">
              <a:solidFill>
                <a:schemeClr val="bg1"/>
              </a:solidFill>
            </a:endParaRPr>
          </a:p>
          <a:p>
            <a:pPr marL="0" indent="0">
              <a:lnSpc>
                <a:spcPct val="150000"/>
              </a:lnSpc>
              <a:buNone/>
            </a:pPr>
            <a:r>
              <a:rPr lang="zh-CN" altLang="en-US" sz="3200">
                <a:solidFill>
                  <a:schemeClr val="bg1"/>
                </a:solidFill>
              </a:rPr>
              <a:t>  （七）句式杂糅      （八）不合逻辑       （九）语句歧义   </a:t>
            </a:r>
            <a:endParaRPr lang="zh-CN" altLang="en-US" sz="3200">
              <a:solidFill>
                <a:schemeClr val="bg1"/>
              </a:solidFill>
            </a:endParaRPr>
          </a:p>
        </p:txBody>
      </p:sp>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a:xfrm>
            <a:off x="440055" y="367030"/>
            <a:ext cx="10515600" cy="1325563"/>
          </a:xfrm>
        </p:spPr>
        <p:txBody>
          <a:bodyPr/>
          <a:p>
            <a:r>
              <a:rPr lang="zh-CN" altLang="en-US" sz="3600">
                <a:solidFill>
                  <a:schemeClr val="bg1"/>
                </a:solidFill>
              </a:rPr>
              <a:t>（一）成分残缺</a:t>
            </a:r>
            <a:r>
              <a:rPr lang="zh-CN" altLang="en-US">
                <a:solidFill>
                  <a:schemeClr val="bg1"/>
                </a:solidFill>
              </a:rPr>
              <a:t> </a:t>
            </a:r>
            <a:endParaRPr lang="zh-CN" altLang="en-US">
              <a:solidFill>
                <a:schemeClr val="bg1"/>
              </a:solidFill>
            </a:endParaRPr>
          </a:p>
        </p:txBody>
      </p:sp>
      <p:sp>
        <p:nvSpPr>
          <p:cNvPr id="3" name="内容占位符 2"/>
          <p:cNvSpPr>
            <a:spLocks noGrp="1"/>
          </p:cNvSpPr>
          <p:nvPr>
            <p:ph idx="1"/>
          </p:nvPr>
        </p:nvSpPr>
        <p:spPr>
          <a:xfrm>
            <a:off x="1038860" y="2052320"/>
            <a:ext cx="10515600" cy="4351338"/>
          </a:xfrm>
        </p:spPr>
        <p:txBody>
          <a:bodyPr>
            <a:normAutofit lnSpcReduction="10000"/>
          </a:bodyPr>
          <a:p>
            <a:pPr marL="0" indent="0">
              <a:lnSpc>
                <a:spcPct val="150000"/>
              </a:lnSpc>
              <a:buNone/>
            </a:pPr>
            <a:r>
              <a:rPr lang="en-US" altLang="zh-CN">
                <a:solidFill>
                  <a:schemeClr val="bg1"/>
                </a:solidFill>
              </a:rPr>
              <a:t>       </a:t>
            </a:r>
            <a:r>
              <a:rPr lang="en-US" altLang="zh-CN" sz="3600">
                <a:solidFill>
                  <a:schemeClr val="bg1"/>
                </a:solidFill>
              </a:rPr>
              <a:t>    </a:t>
            </a:r>
            <a:r>
              <a:rPr lang="zh-CN" altLang="en-US" sz="3600">
                <a:solidFill>
                  <a:schemeClr val="bg1"/>
                </a:solidFill>
              </a:rPr>
              <a:t>成分残缺是指一个句子缺少了应有的成分，影响了意思的表达。    </a:t>
            </a:r>
            <a:endParaRPr lang="zh-CN" altLang="en-US" sz="3600">
              <a:solidFill>
                <a:schemeClr val="bg1"/>
              </a:solidFill>
            </a:endParaRPr>
          </a:p>
          <a:p>
            <a:pPr marL="0" indent="0">
              <a:lnSpc>
                <a:spcPct val="150000"/>
              </a:lnSpc>
              <a:buNone/>
            </a:pPr>
            <a:r>
              <a:rPr lang="zh-CN" altLang="en-US" sz="3600">
                <a:solidFill>
                  <a:schemeClr val="bg1"/>
                </a:solidFill>
              </a:rPr>
              <a:t>         常见的是</a:t>
            </a:r>
            <a:r>
              <a:rPr lang="zh-CN" altLang="en-US" sz="3600">
                <a:solidFill>
                  <a:srgbClr val="FFFF00"/>
                </a:solidFill>
              </a:rPr>
              <a:t>缺少主语</a:t>
            </a:r>
            <a:r>
              <a:rPr lang="zh-CN" altLang="en-US" sz="3600">
                <a:solidFill>
                  <a:schemeClr val="bg1"/>
                </a:solidFill>
              </a:rPr>
              <a:t>或</a:t>
            </a:r>
            <a:r>
              <a:rPr lang="zh-CN" altLang="en-US" sz="3600">
                <a:solidFill>
                  <a:srgbClr val="FFFF00"/>
                </a:solidFill>
              </a:rPr>
              <a:t>缺少宾语</a:t>
            </a:r>
            <a:r>
              <a:rPr lang="zh-CN" altLang="en-US" sz="3600">
                <a:solidFill>
                  <a:schemeClr val="bg1"/>
                </a:solidFill>
              </a:rPr>
              <a:t>。</a:t>
            </a:r>
            <a:endParaRPr lang="zh-CN" altLang="en-US" sz="3600">
              <a:solidFill>
                <a:schemeClr val="bg1"/>
              </a:solidFill>
            </a:endParaRPr>
          </a:p>
          <a:p>
            <a:pPr marL="0" indent="0">
              <a:buNone/>
            </a:pPr>
            <a:r>
              <a:rPr lang="zh-CN" altLang="en-US" sz="3600">
                <a:solidFill>
                  <a:schemeClr val="bg1"/>
                </a:solidFill>
              </a:rPr>
              <a:t> </a:t>
            </a:r>
            <a:endParaRPr lang="zh-CN" altLang="en-US" sz="3600">
              <a:solidFill>
                <a:schemeClr val="bg1"/>
              </a:solidFill>
            </a:endParaRPr>
          </a:p>
        </p:txBody>
      </p:sp>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8890" y="2540"/>
            <a:ext cx="12209780" cy="7085330"/>
          </a:xfrm>
          <a:prstGeom prst="rect">
            <a:avLst/>
          </a:prstGeom>
        </p:spPr>
      </p:pic>
      <p:sp>
        <p:nvSpPr>
          <p:cNvPr id="3" name="内容占位符 2"/>
          <p:cNvSpPr>
            <a:spLocks noGrp="1"/>
          </p:cNvSpPr>
          <p:nvPr>
            <p:ph idx="1"/>
          </p:nvPr>
        </p:nvSpPr>
        <p:spPr>
          <a:xfrm>
            <a:off x="838200" y="1530985"/>
            <a:ext cx="11151870" cy="4351655"/>
          </a:xfrm>
        </p:spPr>
        <p:txBody>
          <a:bodyPr>
            <a:normAutofit fontScale="90000"/>
          </a:bodyPr>
          <a:p>
            <a:pPr marL="0" indent="0">
              <a:buNone/>
            </a:pPr>
            <a:r>
              <a:rPr lang="zh-CN" altLang="en-US">
                <a:solidFill>
                  <a:srgbClr val="FF0000"/>
                </a:solidFill>
                <a:sym typeface="+mn-ea"/>
              </a:rPr>
              <a:t>〖缺少主语〗</a:t>
            </a:r>
            <a:endParaRPr lang="zh-CN" altLang="en-US">
              <a:solidFill>
                <a:srgbClr val="FF0000"/>
              </a:solidFill>
            </a:endParaRPr>
          </a:p>
          <a:p>
            <a:pPr marL="0" indent="0">
              <a:lnSpc>
                <a:spcPct val="100000"/>
              </a:lnSpc>
              <a:buNone/>
            </a:pPr>
            <a:r>
              <a:rPr lang="zh-CN" altLang="en-US">
                <a:solidFill>
                  <a:schemeClr val="bg1"/>
                </a:solidFill>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例句：（滥用介词）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sym typeface="+mn-ea"/>
              </a:rPr>
              <a:t>     1.</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通过</a:t>
            </a:r>
            <a:r>
              <a:rPr lang="zh-CN" altLang="en-US">
                <a:solidFill>
                  <a:schemeClr val="bg1"/>
                </a:solidFill>
                <a:latin typeface="楷体" panose="02010609060101010101" charset="-122"/>
                <a:ea typeface="楷体" panose="02010609060101010101" charset="-122"/>
                <a:cs typeface="楷体" panose="02010609060101010101" charset="-122"/>
                <a:sym typeface="+mn-ea"/>
              </a:rPr>
              <a:t>开展赛龙舟、包粽子的活动，</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使</a:t>
            </a:r>
            <a:r>
              <a:rPr lang="zh-CN" altLang="en-US">
                <a:solidFill>
                  <a:schemeClr val="bg1"/>
                </a:solidFill>
                <a:latin typeface="楷体" panose="02010609060101010101" charset="-122"/>
                <a:ea typeface="楷体" panose="02010609060101010101" charset="-122"/>
                <a:cs typeface="楷体" panose="02010609060101010101" charset="-122"/>
                <a:sym typeface="+mn-ea"/>
              </a:rPr>
              <a:t>屈原的爱国精神代代相传。</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sym typeface="+mn-ea"/>
              </a:rPr>
              <a:t>     2.</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经过</a:t>
            </a:r>
            <a:r>
              <a:rPr lang="zh-CN" altLang="en-US">
                <a:solidFill>
                  <a:schemeClr val="bg1"/>
                </a:solidFill>
                <a:latin typeface="楷体" panose="02010609060101010101" charset="-122"/>
                <a:ea typeface="楷体" panose="02010609060101010101" charset="-122"/>
                <a:cs typeface="楷体" panose="02010609060101010101" charset="-122"/>
                <a:sym typeface="+mn-ea"/>
              </a:rPr>
              <a:t>三个月的市容环境整治，</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使</a:t>
            </a:r>
            <a:r>
              <a:rPr lang="zh-CN" altLang="en-US">
                <a:solidFill>
                  <a:schemeClr val="bg1"/>
                </a:solidFill>
                <a:latin typeface="楷体" panose="02010609060101010101" charset="-122"/>
                <a:ea typeface="楷体" panose="02010609060101010101" charset="-122"/>
                <a:cs typeface="楷体" panose="02010609060101010101" charset="-122"/>
                <a:sym typeface="+mn-ea"/>
              </a:rPr>
              <a:t>老城区的面貌焕然一新。</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sym typeface="+mn-ea"/>
              </a:rPr>
              <a:t>     3.</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凭借</a:t>
            </a:r>
            <a:r>
              <a:rPr lang="zh-CN" altLang="en-US">
                <a:solidFill>
                  <a:schemeClr val="bg1"/>
                </a:solidFill>
                <a:latin typeface="楷体" panose="02010609060101010101" charset="-122"/>
                <a:ea typeface="楷体" panose="02010609060101010101" charset="-122"/>
                <a:cs typeface="楷体" panose="02010609060101010101" charset="-122"/>
                <a:sym typeface="+mn-ea"/>
              </a:rPr>
              <a:t>电影《少年派的奇幻漂流》，</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使</a:t>
            </a:r>
            <a:r>
              <a:rPr lang="zh-CN" altLang="en-US">
                <a:solidFill>
                  <a:schemeClr val="bg1"/>
                </a:solidFill>
                <a:latin typeface="楷体" panose="02010609060101010101" charset="-122"/>
                <a:ea typeface="楷体" panose="02010609060101010101" charset="-122"/>
                <a:cs typeface="楷体" panose="02010609060101010101" charset="-122"/>
                <a:sym typeface="+mn-ea"/>
              </a:rPr>
              <a:t>李安夺得最佳导演奖。</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sym typeface="+mn-ea"/>
              </a:rPr>
              <a:t>     4.</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随着</a:t>
            </a:r>
            <a:r>
              <a:rPr lang="zh-CN" altLang="en-US">
                <a:solidFill>
                  <a:schemeClr val="bg1"/>
                </a:solidFill>
                <a:latin typeface="楷体" panose="02010609060101010101" charset="-122"/>
                <a:ea typeface="楷体" panose="02010609060101010101" charset="-122"/>
                <a:cs typeface="楷体" panose="02010609060101010101" charset="-122"/>
                <a:sym typeface="+mn-ea"/>
              </a:rPr>
              <a:t>中国舰艇出海巡航次数的不断增加，将能更为有效地保护本国的海岸线。</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a:t>
            </a:r>
            <a:r>
              <a:rPr lang="zh-CN" altLang="en-US">
                <a:solidFill>
                  <a:srgbClr val="FFFF00"/>
                </a:solidFill>
                <a:latin typeface="楷体" panose="02010609060101010101" charset="-122"/>
                <a:ea typeface="楷体" panose="02010609060101010101" charset="-122"/>
                <a:cs typeface="楷体" panose="02010609060101010101" charset="-122"/>
              </a:rPr>
              <a:t>练习： 由于食品卫生问题不断发生，使大家对入口食物多几分顾虑，不敢放 心食用。</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
        <p:nvSpPr>
          <p:cNvPr id="5" name="标题 1"/>
          <p:cNvSpPr>
            <a:spLocks noGrp="1"/>
          </p:cNvSpPr>
          <p:nvPr/>
        </p:nvSpPr>
        <p:spPr>
          <a:xfrm>
            <a:off x="440055" y="36703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rPr>
              <a:t>（一）成分残缺</a:t>
            </a:r>
            <a:r>
              <a:rPr lang="zh-CN" altLang="en-US">
                <a:solidFill>
                  <a:schemeClr val="bg1"/>
                </a:solidFill>
              </a:rPr>
              <a:t> </a:t>
            </a:r>
            <a:endParaRPr lang="zh-CN" altLang="en-US">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a:xfrm>
            <a:off x="661035" y="600710"/>
            <a:ext cx="10515600" cy="1325563"/>
          </a:xfrm>
        </p:spPr>
        <p:txBody>
          <a:bodyPr>
            <a:normAutofit/>
          </a:bodyPr>
          <a:p>
            <a:r>
              <a:rPr lang="zh-CN" altLang="en-US" sz="3600">
                <a:solidFill>
                  <a:schemeClr val="bg1"/>
                </a:solidFill>
                <a:sym typeface="+mn-ea"/>
              </a:rPr>
              <a:t>（一）成分残缺 </a:t>
            </a:r>
            <a:br>
              <a:rPr lang="zh-CN" altLang="en-US">
                <a:solidFill>
                  <a:schemeClr val="bg1"/>
                </a:solidFill>
              </a:rPr>
            </a:br>
            <a:endParaRPr lang="zh-CN" altLang="en-US"/>
          </a:p>
        </p:txBody>
      </p:sp>
      <p:sp>
        <p:nvSpPr>
          <p:cNvPr id="6" name="内容占位符 5"/>
          <p:cNvSpPr/>
          <p:nvPr>
            <p:ph idx="1"/>
          </p:nvPr>
        </p:nvSpPr>
        <p:spPr>
          <a:xfrm>
            <a:off x="838200" y="1649095"/>
            <a:ext cx="10515600" cy="4351338"/>
          </a:xfrm>
        </p:spPr>
        <p:txBody>
          <a:bodyPr>
            <a:normAutofit lnSpcReduction="10000"/>
          </a:bodyPr>
          <a:p>
            <a:pPr marL="0" indent="0">
              <a:buNone/>
            </a:pPr>
            <a:r>
              <a:rPr lang="zh-CN" altLang="en-US">
                <a:solidFill>
                  <a:srgbClr val="FF0000"/>
                </a:solidFill>
                <a:sym typeface="+mn-ea"/>
              </a:rPr>
              <a:t>〖缺少主语〗</a:t>
            </a:r>
            <a:endParaRPr lang="zh-CN" altLang="en-US">
              <a:solidFill>
                <a:schemeClr val="bg1"/>
              </a:solidFill>
            </a:endParaRPr>
          </a:p>
          <a:p>
            <a:pPr marL="0" algn="l">
              <a:lnSpc>
                <a:spcPct val="100000"/>
              </a:lnSpc>
              <a:buClrTx/>
              <a:buSzTx/>
              <a:buNone/>
            </a:pPr>
            <a:r>
              <a:rPr lang="zh-CN" altLang="en-US">
                <a:solidFill>
                  <a:schemeClr val="bg1"/>
                </a:solidFill>
              </a:rPr>
              <a:t> </a:t>
            </a:r>
            <a:r>
              <a:rPr lang="zh-CN" altLang="en-US">
                <a:solidFill>
                  <a:schemeClr val="bg1"/>
                </a:solidFill>
                <a:latin typeface="楷体" panose="02010609060101010101" charset="-122"/>
                <a:ea typeface="楷体" panose="02010609060101010101" charset="-122"/>
                <a:cs typeface="楷体" panose="02010609060101010101" charset="-122"/>
              </a:rPr>
              <a:t>例句：（滥用介词短语，介词短语不能充当句子的主语成分。</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algn="l">
              <a:lnSpc>
                <a:spcPct val="100000"/>
              </a:lnSpc>
              <a:buClrTx/>
              <a:buSzTx/>
              <a:buNone/>
            </a:pPr>
            <a:r>
              <a:rPr lang="zh-CN" altLang="en-US">
                <a:solidFill>
                  <a:schemeClr val="bg1"/>
                </a:solidFill>
                <a:latin typeface="楷体" panose="02010609060101010101" charset="-122"/>
                <a:ea typeface="楷体" panose="02010609060101010101" charset="-122"/>
                <a:cs typeface="楷体" panose="02010609060101010101" charset="-122"/>
              </a:rPr>
              <a:t>    1.</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在</a:t>
            </a:r>
            <a:r>
              <a:rPr lang="zh-CN" altLang="en-US">
                <a:solidFill>
                  <a:schemeClr val="bg1"/>
                </a:solidFill>
                <a:latin typeface="楷体" panose="02010609060101010101" charset="-122"/>
                <a:ea typeface="楷体" panose="02010609060101010101" charset="-122"/>
                <a:cs typeface="楷体" panose="02010609060101010101" charset="-122"/>
              </a:rPr>
              <a:t>抑制房价、稳定菜价等一系列政策出台</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后</a:t>
            </a:r>
            <a:r>
              <a:rPr lang="zh-CN" altLang="en-US">
                <a:solidFill>
                  <a:schemeClr val="bg1"/>
                </a:solidFill>
                <a:latin typeface="楷体" panose="02010609060101010101" charset="-122"/>
                <a:ea typeface="楷体" panose="02010609060101010101" charset="-122"/>
                <a:cs typeface="楷体" panose="02010609060101010101" charset="-122"/>
              </a:rPr>
              <a:t>，</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使</a:t>
            </a:r>
            <a:r>
              <a:rPr lang="zh-CN" altLang="en-US">
                <a:solidFill>
                  <a:schemeClr val="bg1"/>
                </a:solidFill>
                <a:latin typeface="楷体" panose="02010609060101010101" charset="-122"/>
                <a:ea typeface="楷体" panose="02010609060101010101" charset="-122"/>
                <a:cs typeface="楷体" panose="02010609060101010101" charset="-122"/>
              </a:rPr>
              <a:t>中国的物价增速得到控制。</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algn="l">
              <a:lnSpc>
                <a:spcPct val="100000"/>
              </a:lnSpc>
              <a:buClrTx/>
              <a:buSzTx/>
              <a:buNone/>
            </a:pPr>
            <a:r>
              <a:rPr lang="zh-CN" altLang="en-US">
                <a:solidFill>
                  <a:schemeClr val="bg1"/>
                </a:solidFill>
                <a:latin typeface="楷体" panose="02010609060101010101" charset="-122"/>
                <a:ea typeface="楷体" panose="02010609060101010101" charset="-122"/>
                <a:cs typeface="楷体" panose="02010609060101010101" charset="-122"/>
              </a:rPr>
              <a:t>    2.</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当</a:t>
            </a:r>
            <a:r>
              <a:rPr lang="zh-CN" altLang="en-US">
                <a:solidFill>
                  <a:schemeClr val="bg1"/>
                </a:solidFill>
                <a:latin typeface="楷体" panose="02010609060101010101" charset="-122"/>
                <a:ea typeface="楷体" panose="02010609060101010101" charset="-122"/>
                <a:cs typeface="楷体" panose="02010609060101010101" charset="-122"/>
              </a:rPr>
              <a:t>友好访问团来到海南</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时</a:t>
            </a:r>
            <a:r>
              <a:rPr lang="zh-CN" altLang="en-US">
                <a:solidFill>
                  <a:schemeClr val="bg1"/>
                </a:solidFill>
                <a:latin typeface="楷体" panose="02010609060101010101" charset="-122"/>
                <a:ea typeface="楷体" panose="02010609060101010101" charset="-122"/>
                <a:cs typeface="楷体" panose="02010609060101010101" charset="-122"/>
              </a:rPr>
              <a:t>，受到了当地人民的热情接待与热烈欢迎。</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algn="l">
              <a:lnSpc>
                <a:spcPct val="100000"/>
              </a:lnSpc>
              <a:buClrTx/>
              <a:buSzTx/>
              <a:buNone/>
            </a:pPr>
            <a:r>
              <a:rPr lang="zh-CN" altLang="en-US">
                <a:solidFill>
                  <a:schemeClr val="bg1"/>
                </a:solidFill>
                <a:latin typeface="楷体" panose="02010609060101010101" charset="-122"/>
                <a:ea typeface="楷体" panose="02010609060101010101" charset="-122"/>
                <a:cs typeface="楷体" panose="02010609060101010101" charset="-122"/>
              </a:rPr>
              <a:t>    3.</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从</a:t>
            </a:r>
            <a:r>
              <a:rPr lang="zh-CN" altLang="en-US">
                <a:solidFill>
                  <a:schemeClr val="bg1"/>
                </a:solidFill>
                <a:latin typeface="楷体" panose="02010609060101010101" charset="-122"/>
                <a:ea typeface="楷体" panose="02010609060101010101" charset="-122"/>
                <a:cs typeface="楷体" panose="02010609060101010101" charset="-122"/>
              </a:rPr>
              <a:t>这些小事</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中</a:t>
            </a:r>
            <a:r>
              <a:rPr lang="zh-CN" altLang="en-US">
                <a:solidFill>
                  <a:schemeClr val="bg1"/>
                </a:solidFill>
                <a:latin typeface="楷体" panose="02010609060101010101" charset="-122"/>
                <a:ea typeface="楷体" panose="02010609060101010101" charset="-122"/>
                <a:cs typeface="楷体" panose="02010609060101010101" charset="-122"/>
              </a:rPr>
              <a:t>，往往反映出一个人的精神世界。</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gn="l">
              <a:lnSpc>
                <a:spcPct val="100000"/>
              </a:lnSpc>
              <a:buClrTx/>
              <a:buSzTx/>
              <a:buNone/>
            </a:pPr>
            <a:r>
              <a:rPr lang="zh-CN" altLang="en-US">
                <a:solidFill>
                  <a:srgbClr val="FFFF00"/>
                </a:solidFill>
                <a:latin typeface="楷体" panose="02010609060101010101" charset="-122"/>
                <a:ea typeface="楷体" panose="02010609060101010101" charset="-122"/>
                <a:cs typeface="楷体" panose="02010609060101010101" charset="-122"/>
              </a:rPr>
              <a:t>练习： 当山林中的老枫树伸开它依然绿着的手掌时，令我想起大慈大悲的千手观音。</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p:tgtEl>
                                          <p:spTgt spid="6">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p:tgtEl>
                                          <p:spTgt spid="6">
                                            <p:txEl>
                                              <p:pRg st="4" end="4"/>
                                            </p:txEl>
                                          </p:spTgt>
                                        </p:tgtEl>
                                        <p:attrNameLst>
                                          <p:attrName>ppt_y</p:attrName>
                                        </p:attrNameLst>
                                      </p:cBhvr>
                                      <p:tavLst>
                                        <p:tav tm="0">
                                          <p:val>
                                            <p:strVal val="#ppt_y+#ppt_h*1.125000"/>
                                          </p:val>
                                        </p:tav>
                                        <p:tav tm="100000">
                                          <p:val>
                                            <p:strVal val="#ppt_y"/>
                                          </p:val>
                                        </p:tav>
                                      </p:tavLst>
                                    </p:anim>
                                    <p:animEffect transition="in" filter="wipe(up)">
                                      <p:cBhvr>
                                        <p:cTn id="14" dur="500"/>
                                        <p:tgtEl>
                                          <p:spTgt spid="6">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blinds(horizontal)">
                                      <p:cBhvr>
                                        <p:cTn id="19"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209780" cy="7085330"/>
          </a:xfrm>
          <a:prstGeom prst="rect">
            <a:avLst/>
          </a:prstGeom>
        </p:spPr>
      </p:pic>
      <p:sp>
        <p:nvSpPr>
          <p:cNvPr id="2" name="标题 1"/>
          <p:cNvSpPr>
            <a:spLocks noGrp="1"/>
          </p:cNvSpPr>
          <p:nvPr>
            <p:ph type="title"/>
          </p:nvPr>
        </p:nvSpPr>
        <p:spPr>
          <a:xfrm>
            <a:off x="838200" y="391160"/>
            <a:ext cx="10515600" cy="1211580"/>
          </a:xfrm>
        </p:spPr>
        <p:txBody>
          <a:bodyPr/>
          <a:p>
            <a:endParaRPr lang="zh-CN" altLang="en-US"/>
          </a:p>
        </p:txBody>
      </p:sp>
      <p:sp>
        <p:nvSpPr>
          <p:cNvPr id="3" name="内容占位符 2"/>
          <p:cNvSpPr>
            <a:spLocks noGrp="1"/>
          </p:cNvSpPr>
          <p:nvPr>
            <p:ph idx="1"/>
          </p:nvPr>
        </p:nvSpPr>
        <p:spPr>
          <a:xfrm>
            <a:off x="528955" y="1602740"/>
            <a:ext cx="11238230" cy="4351655"/>
          </a:xfrm>
        </p:spPr>
        <p:txBody>
          <a:bodyPr>
            <a:normAutofit fontScale="90000"/>
          </a:bodyPr>
          <a:p>
            <a:pPr marL="0" indent="0">
              <a:buNone/>
            </a:pPr>
            <a:r>
              <a:rPr lang="zh-CN" altLang="en-US">
                <a:solidFill>
                  <a:srgbClr val="FF0000"/>
                </a:solidFill>
              </a:rPr>
              <a:t>〖缺少宾语〗</a:t>
            </a:r>
            <a:endParaRPr lang="zh-CN" altLang="en-US">
              <a:solidFill>
                <a:srgbClr val="FF0000"/>
              </a:solidFill>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1.全校师生积极</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开展</a:t>
            </a:r>
            <a:r>
              <a:rPr lang="zh-CN" altLang="en-US">
                <a:solidFill>
                  <a:schemeClr val="bg1"/>
                </a:solidFill>
                <a:latin typeface="楷体" panose="02010609060101010101" charset="-122"/>
                <a:ea typeface="楷体" panose="02010609060101010101" charset="-122"/>
                <a:cs typeface="楷体" panose="02010609060101010101" charset="-122"/>
              </a:rPr>
              <a:t>“献爱心”，为灾区筹集了大批善款。</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2.接到举报之后，市场监督部门立即</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调查</a:t>
            </a:r>
            <a:r>
              <a:rPr lang="zh-CN" altLang="en-US">
                <a:solidFill>
                  <a:schemeClr val="bg1"/>
                </a:solidFill>
                <a:latin typeface="楷体" panose="02010609060101010101" charset="-122"/>
                <a:ea typeface="楷体" panose="02010609060101010101" charset="-122"/>
                <a:cs typeface="楷体" panose="02010609060101010101" charset="-122"/>
              </a:rPr>
              <a:t>了这家商铺擅自提高物价。</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3.“珍爱生命，远离毒品”的宣传活动，有效地</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增强</a:t>
            </a:r>
            <a:r>
              <a:rPr lang="zh-CN" altLang="en-US">
                <a:solidFill>
                  <a:schemeClr val="bg1"/>
                </a:solidFill>
                <a:latin typeface="楷体" panose="02010609060101010101" charset="-122"/>
                <a:ea typeface="楷体" panose="02010609060101010101" charset="-122"/>
                <a:cs typeface="楷体" panose="02010609060101010101" charset="-122"/>
              </a:rPr>
              <a:t>了中学生的自我保护。</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 </a:t>
            </a: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    1.我们要大力加强对学生的教育，努力提高他们的科学文化。</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    2.中学生要提升文学素养，养成爱读书，尤其是读经典名著，让书香浸润心灵。</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
        <p:nvSpPr>
          <p:cNvPr id="5" name="标题 1"/>
          <p:cNvSpPr>
            <a:spLocks noGrp="1"/>
          </p:cNvSpPr>
          <p:nvPr/>
        </p:nvSpPr>
        <p:spPr>
          <a:xfrm>
            <a:off x="661035" y="600710"/>
            <a:ext cx="780288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sym typeface="+mn-ea"/>
              </a:rPr>
              <a:t>（一）成分残缺 </a:t>
            </a:r>
            <a:br>
              <a:rPr lang="zh-CN" altLang="en-US">
                <a:solidFill>
                  <a:schemeClr val="bg1"/>
                </a:solidFill>
              </a:rPr>
            </a:b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blinds(horizontal)">
                                      <p:cBhvr>
                                        <p:cTn id="10" dur="500"/>
                                        <p:tgtEl>
                                          <p:spTgt spid="3">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blinds(horizontal)">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r>
              <a:rPr lang="zh-CN" altLang="en-US" sz="3600">
                <a:solidFill>
                  <a:schemeClr val="bg1"/>
                </a:solidFill>
              </a:rPr>
              <a:t>（二）成分重复或赘余</a:t>
            </a:r>
            <a:endParaRPr lang="zh-CN" altLang="en-US" sz="3600">
              <a:solidFill>
                <a:schemeClr val="bg1"/>
              </a:solidFill>
            </a:endParaRPr>
          </a:p>
        </p:txBody>
      </p:sp>
      <p:sp>
        <p:nvSpPr>
          <p:cNvPr id="3" name="内容占位符 2"/>
          <p:cNvSpPr>
            <a:spLocks noGrp="1"/>
          </p:cNvSpPr>
          <p:nvPr>
            <p:ph idx="1"/>
          </p:nvPr>
        </p:nvSpPr>
        <p:spPr>
          <a:xfrm>
            <a:off x="838200" y="1825625"/>
            <a:ext cx="10353675" cy="4351655"/>
          </a:xfrm>
        </p:spPr>
        <p:txBody>
          <a:bodyPr>
            <a:normAutofit fontScale="90000"/>
          </a:bodyPr>
          <a:p>
            <a:pPr marL="0" indent="0">
              <a:buNone/>
            </a:pPr>
            <a:r>
              <a:rPr lang="en-US" altLang="zh-CN">
                <a:solidFill>
                  <a:schemeClr val="bg1"/>
                </a:solidFill>
              </a:rPr>
              <a:t>   </a:t>
            </a:r>
            <a:r>
              <a:rPr lang="en-US" altLang="zh-CN" sz="3600">
                <a:solidFill>
                  <a:schemeClr val="bg1"/>
                </a:solidFill>
              </a:rPr>
              <a:t> </a:t>
            </a:r>
            <a:r>
              <a:rPr lang="zh-CN" altLang="en-US" sz="3600">
                <a:solidFill>
                  <a:schemeClr val="bg1"/>
                </a:solidFill>
              </a:rPr>
              <a:t>成分重复或赘余是指句子成分多余，造成词义重复 。</a:t>
            </a:r>
            <a:endParaRPr lang="zh-CN" altLang="en-US" sz="3600">
              <a:solidFill>
                <a:schemeClr val="bg1"/>
              </a:solidFill>
            </a:endParaRPr>
          </a:p>
          <a:p>
            <a:pPr marL="0" indent="0">
              <a:buNone/>
            </a:pPr>
            <a:endParaRPr lang="zh-CN" altLang="en-US">
              <a:solidFill>
                <a:schemeClr val="bg1"/>
              </a:solidFill>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30000"/>
              </a:lnSpc>
              <a:spcAft>
                <a:spcPts val="0"/>
              </a:spcAft>
              <a:buNone/>
            </a:pPr>
            <a:r>
              <a:rPr lang="zh-CN" altLang="en-US">
                <a:solidFill>
                  <a:schemeClr val="bg1"/>
                </a:solidFill>
                <a:latin typeface="楷体" panose="02010609060101010101" charset="-122"/>
                <a:ea typeface="楷体" panose="02010609060101010101" charset="-122"/>
                <a:cs typeface="楷体" panose="02010609060101010101" charset="-122"/>
              </a:rPr>
              <a:t>   1.这个班的优秀生</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大约</a:t>
            </a:r>
            <a:r>
              <a:rPr lang="zh-CN" altLang="en-US">
                <a:solidFill>
                  <a:schemeClr val="bg1"/>
                </a:solidFill>
                <a:latin typeface="楷体" panose="02010609060101010101" charset="-122"/>
                <a:ea typeface="楷体" panose="02010609060101010101" charset="-122"/>
                <a:cs typeface="楷体" panose="02010609060101010101" charset="-122"/>
              </a:rPr>
              <a:t>占到30人</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左右</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30000"/>
              </a:lnSpc>
              <a:spcAft>
                <a:spcPts val="0"/>
              </a:spcAft>
              <a:buNone/>
            </a:pPr>
            <a:r>
              <a:rPr lang="zh-CN" altLang="en-US">
                <a:solidFill>
                  <a:schemeClr val="bg1"/>
                </a:solidFill>
                <a:latin typeface="楷体" panose="02010609060101010101" charset="-122"/>
                <a:ea typeface="楷体" panose="02010609060101010101" charset="-122"/>
                <a:cs typeface="楷体" panose="02010609060101010101" charset="-122"/>
              </a:rPr>
              <a:t>   2.忽视母语修养，会让母语中独特的文化意蕴，在我们的日常生活中</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日渐逐步</a:t>
            </a:r>
            <a:r>
              <a:rPr lang="zh-CN" altLang="en-US">
                <a:solidFill>
                  <a:schemeClr val="bg1"/>
                </a:solidFill>
                <a:latin typeface="楷体" panose="02010609060101010101" charset="-122"/>
                <a:ea typeface="楷体" panose="02010609060101010101" charset="-122"/>
                <a:cs typeface="楷体" panose="02010609060101010101" charset="-122"/>
              </a:rPr>
              <a:t>消退。</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30000"/>
              </a:lnSpc>
              <a:spcAft>
                <a:spcPts val="0"/>
              </a:spcAft>
              <a:buNone/>
            </a:pPr>
            <a:r>
              <a:rPr lang="zh-CN" altLang="en-US">
                <a:solidFill>
                  <a:schemeClr val="bg1"/>
                </a:solidFill>
                <a:latin typeface="楷体" panose="02010609060101010101" charset="-122"/>
                <a:ea typeface="楷体" panose="02010609060101010101" charset="-122"/>
                <a:cs typeface="楷体" panose="02010609060101010101" charset="-122"/>
              </a:rPr>
              <a:t>   3.中学生上网吧，已经引起了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教育工作者</a:t>
            </a:r>
            <a:r>
              <a:rPr lang="zh-CN" altLang="en-US">
                <a:solidFill>
                  <a:schemeClr val="bg1"/>
                </a:solidFill>
                <a:latin typeface="楷体" panose="02010609060101010101" charset="-122"/>
                <a:ea typeface="楷体" panose="02010609060101010101" charset="-122"/>
                <a:cs typeface="楷体" panose="02010609060101010101" charset="-122"/>
              </a:rPr>
              <a:t>和</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班主任老师</a:t>
            </a:r>
            <a:r>
              <a:rPr lang="zh-CN" altLang="en-US">
                <a:solidFill>
                  <a:schemeClr val="bg1"/>
                </a:solidFill>
                <a:latin typeface="楷体" panose="02010609060101010101" charset="-122"/>
                <a:ea typeface="楷体" panose="02010609060101010101" charset="-122"/>
                <a:cs typeface="楷体" panose="02010609060101010101" charset="-122"/>
              </a:rPr>
              <a:t>的重视。</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endParaRPr lang="zh-CN" altLang="en-US">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linds(horizont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a:xfrm>
            <a:off x="601980" y="586105"/>
            <a:ext cx="10515600" cy="1325563"/>
          </a:xfrm>
        </p:spPr>
        <p:txBody>
          <a:bodyPr>
            <a:normAutofit/>
          </a:bodyPr>
          <a:p>
            <a:r>
              <a:rPr lang="zh-CN" altLang="en-US" sz="3600">
                <a:solidFill>
                  <a:schemeClr val="bg1"/>
                </a:solidFill>
                <a:sym typeface="+mn-ea"/>
              </a:rPr>
              <a:t>（二）成分重复或赘余</a:t>
            </a:r>
            <a:br>
              <a:rPr lang="zh-CN" altLang="en-US">
                <a:solidFill>
                  <a:schemeClr val="bg1"/>
                </a:solidFill>
              </a:rPr>
            </a:br>
            <a:endParaRPr lang="zh-CN" altLang="en-US"/>
          </a:p>
        </p:txBody>
      </p:sp>
      <p:sp>
        <p:nvSpPr>
          <p:cNvPr id="3" name="内容占位符 2"/>
          <p:cNvSpPr>
            <a:spLocks noGrp="1"/>
          </p:cNvSpPr>
          <p:nvPr>
            <p:ph idx="1"/>
          </p:nvPr>
        </p:nvSpPr>
        <p:spPr>
          <a:xfrm>
            <a:off x="668020" y="1575435"/>
            <a:ext cx="10854690" cy="4351655"/>
          </a:xfrm>
        </p:spPr>
        <p:txBody>
          <a:bodyPr>
            <a:normAutofit fontScale="90000"/>
          </a:bodyPr>
          <a:p>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a:t>
            </a:r>
            <a:r>
              <a:rPr lang="en-US" altLang="zh-CN">
                <a:solidFill>
                  <a:schemeClr val="bg1"/>
                </a:solidFill>
                <a:latin typeface="楷体" panose="02010609060101010101" charset="-122"/>
                <a:ea typeface="楷体" panose="02010609060101010101" charset="-122"/>
                <a:cs typeface="楷体" panose="02010609060101010101" charset="-122"/>
              </a:rPr>
              <a:t>4</a:t>
            </a:r>
            <a:r>
              <a:rPr lang="zh-CN" altLang="en-US">
                <a:solidFill>
                  <a:schemeClr val="bg1"/>
                </a:solidFill>
                <a:latin typeface="楷体" panose="02010609060101010101" charset="-122"/>
                <a:ea typeface="楷体" panose="02010609060101010101" charset="-122"/>
                <a:cs typeface="楷体" panose="02010609060101010101" charset="-122"/>
              </a:rPr>
              <a:t>.这片花海香气弥漫，许多观赏的游客都不禁</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停下脚步驻足</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5.开心麻花表演的舞台剧包袱迭出，台下的观众都</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忍俊不禁地笑</a:t>
            </a:r>
            <a:r>
              <a:rPr lang="zh-CN" altLang="en-US">
                <a:solidFill>
                  <a:schemeClr val="bg1"/>
                </a:solidFill>
                <a:latin typeface="楷体" panose="02010609060101010101" charset="-122"/>
                <a:ea typeface="楷体" panose="02010609060101010101" charset="-122"/>
                <a:cs typeface="楷体" panose="02010609060101010101" charset="-122"/>
              </a:rPr>
              <a:t>出声来。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1.李大爷老了，头上的头发全白了。 </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2.大街小巷都在津津乐道地谈论中国女排在奥运赛场上的精彩表现。</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3.人们看到三军仪仗队迈着整齐划一的步伐走过主席台，心里由衷地产生敬佩之情。</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linds(horizontal)">
                                      <p:cBhvr>
                                        <p:cTn id="16" dur="500"/>
                                        <p:tgtEl>
                                          <p:spTgt spid="3">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linds(horizontal)">
                                      <p:cBhvr>
                                        <p:cTn id="19" dur="500"/>
                                        <p:tgtEl>
                                          <p:spTgt spid="3">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r>
              <a:rPr lang="zh-CN" altLang="en-US" sz="3600">
                <a:solidFill>
                  <a:schemeClr val="bg1"/>
                </a:solidFill>
              </a:rPr>
              <a:t>（三）搭配不当</a:t>
            </a:r>
            <a:endParaRPr lang="zh-CN" altLang="en-US" sz="3600">
              <a:solidFill>
                <a:schemeClr val="bg1"/>
              </a:solidFill>
            </a:endParaRPr>
          </a:p>
        </p:txBody>
      </p:sp>
      <p:sp>
        <p:nvSpPr>
          <p:cNvPr id="3" name="内容占位符 2"/>
          <p:cNvSpPr>
            <a:spLocks noGrp="1"/>
          </p:cNvSpPr>
          <p:nvPr>
            <p:ph idx="1"/>
          </p:nvPr>
        </p:nvSpPr>
        <p:spPr>
          <a:xfrm>
            <a:off x="1543050" y="1927225"/>
            <a:ext cx="9533890" cy="4351655"/>
          </a:xfrm>
        </p:spPr>
        <p:txBody>
          <a:bodyPr/>
          <a:p>
            <a:pPr marL="0" indent="0">
              <a:lnSpc>
                <a:spcPct val="100000"/>
              </a:lnSpc>
              <a:buNone/>
            </a:pPr>
            <a:r>
              <a:rPr lang="en-US" altLang="zh-CN" sz="3200">
                <a:solidFill>
                  <a:schemeClr val="bg1"/>
                </a:solidFill>
              </a:rPr>
              <a:t>         </a:t>
            </a:r>
            <a:r>
              <a:rPr lang="en-US" altLang="zh-CN">
                <a:solidFill>
                  <a:schemeClr val="bg1"/>
                </a:solidFill>
              </a:rPr>
              <a:t> </a:t>
            </a:r>
            <a:r>
              <a:rPr lang="zh-CN" altLang="en-US">
                <a:solidFill>
                  <a:schemeClr val="bg1"/>
                </a:solidFill>
              </a:rPr>
              <a:t>搭配不当是指一个句子的各个成分之间，搭配不符合语言习惯。</a:t>
            </a:r>
            <a:endParaRPr lang="zh-CN" altLang="en-US">
              <a:solidFill>
                <a:schemeClr val="bg1"/>
              </a:solidFill>
            </a:endParaRPr>
          </a:p>
          <a:p>
            <a:pPr marL="0" indent="0">
              <a:lnSpc>
                <a:spcPct val="100000"/>
              </a:lnSpc>
              <a:buNone/>
            </a:pPr>
            <a:endParaRPr lang="zh-CN" altLang="en-US">
              <a:solidFill>
                <a:schemeClr val="bg1"/>
              </a:solidFill>
            </a:endParaRPr>
          </a:p>
          <a:p>
            <a:pPr marL="0" indent="0">
              <a:lnSpc>
                <a:spcPct val="100000"/>
              </a:lnSpc>
              <a:buNone/>
            </a:pPr>
            <a:r>
              <a:rPr lang="zh-CN" altLang="en-US">
                <a:solidFill>
                  <a:schemeClr val="bg1"/>
                </a:solidFill>
              </a:rPr>
              <a:t>        常见类型：</a:t>
            </a:r>
            <a:r>
              <a:rPr lang="zh-CN" altLang="en-US">
                <a:solidFill>
                  <a:schemeClr val="accent4">
                    <a:lumMod val="60000"/>
                    <a:lumOff val="40000"/>
                  </a:schemeClr>
                </a:solidFill>
              </a:rPr>
              <a:t>动宾搭配不当</a:t>
            </a:r>
            <a:endParaRPr lang="zh-CN" altLang="en-US">
              <a:solidFill>
                <a:schemeClr val="accent4">
                  <a:lumMod val="60000"/>
                  <a:lumOff val="40000"/>
                </a:schemeClr>
              </a:solidFill>
            </a:endParaRPr>
          </a:p>
          <a:p>
            <a:pPr marL="0" indent="0">
              <a:lnSpc>
                <a:spcPct val="100000"/>
              </a:lnSpc>
              <a:buNone/>
            </a:pPr>
            <a:r>
              <a:rPr lang="zh-CN" altLang="en-US">
                <a:solidFill>
                  <a:schemeClr val="accent4">
                    <a:lumMod val="60000"/>
                    <a:lumOff val="40000"/>
                  </a:schemeClr>
                </a:solidFill>
              </a:rPr>
              <a:t>                              主宾搭配不当</a:t>
            </a:r>
            <a:endParaRPr lang="zh-CN" altLang="en-US">
              <a:solidFill>
                <a:schemeClr val="accent4">
                  <a:lumMod val="60000"/>
                  <a:lumOff val="40000"/>
                </a:schemeClr>
              </a:solidFill>
            </a:endParaRPr>
          </a:p>
          <a:p>
            <a:pPr marL="0" indent="0">
              <a:lnSpc>
                <a:spcPct val="100000"/>
              </a:lnSpc>
              <a:buNone/>
            </a:pPr>
            <a:r>
              <a:rPr lang="zh-CN" altLang="en-US">
                <a:solidFill>
                  <a:schemeClr val="accent4">
                    <a:lumMod val="60000"/>
                    <a:lumOff val="40000"/>
                  </a:schemeClr>
                </a:solidFill>
              </a:rPr>
              <a:t>                              单面、双面搭配不当 </a:t>
            </a:r>
            <a:endParaRPr lang="zh-CN" altLang="en-US">
              <a:solidFill>
                <a:schemeClr val="accent4">
                  <a:lumMod val="60000"/>
                  <a:lumOff val="40000"/>
                </a:schemeClr>
              </a:solidFill>
            </a:endParaRPr>
          </a:p>
        </p:txBody>
      </p:sp>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a:xfrm>
            <a:off x="337185" y="247015"/>
            <a:ext cx="10515600" cy="1325563"/>
          </a:xfrm>
        </p:spPr>
        <p:txBody>
          <a:bodyPr/>
          <a:p>
            <a:endParaRPr lang="zh-CN" altLang="en-US"/>
          </a:p>
        </p:txBody>
      </p:sp>
      <p:sp>
        <p:nvSpPr>
          <p:cNvPr id="3" name="内容占位符 2"/>
          <p:cNvSpPr>
            <a:spLocks noGrp="1"/>
          </p:cNvSpPr>
          <p:nvPr>
            <p:ph idx="1"/>
          </p:nvPr>
        </p:nvSpPr>
        <p:spPr>
          <a:xfrm>
            <a:off x="581025" y="1317625"/>
            <a:ext cx="11252200" cy="4881880"/>
          </a:xfrm>
        </p:spPr>
        <p:txBody>
          <a:bodyPr>
            <a:normAutofit lnSpcReduction="10000"/>
          </a:bodyPr>
          <a:p>
            <a:pPr marL="0" algn="l">
              <a:buClrTx/>
              <a:buSzTx/>
              <a:buNone/>
            </a:pPr>
            <a:r>
              <a:rPr lang="zh-CN" altLang="en-US">
                <a:solidFill>
                  <a:srgbClr val="FF0000"/>
                </a:solidFill>
              </a:rPr>
              <a:t>〖动宾搭配不当〗</a:t>
            </a:r>
            <a:endParaRPr lang="zh-CN" altLang="en-US">
              <a:solidFill>
                <a:srgbClr val="FF0000"/>
              </a:solidFill>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例句： </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1.欢乐的溪流</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唱着</a:t>
            </a:r>
            <a:r>
              <a:rPr lang="zh-CN" altLang="en-US" sz="2400">
                <a:solidFill>
                  <a:schemeClr val="bg1"/>
                </a:solidFill>
                <a:latin typeface="楷体" panose="02010609060101010101" charset="-122"/>
                <a:ea typeface="楷体" panose="02010609060101010101" charset="-122"/>
                <a:cs typeface="楷体" panose="02010609060101010101" charset="-122"/>
              </a:rPr>
              <a:t>清脆的</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歌声</a:t>
            </a:r>
            <a:r>
              <a:rPr lang="zh-CN" altLang="en-US" sz="2400">
                <a:solidFill>
                  <a:schemeClr val="bg1"/>
                </a:solidFill>
                <a:latin typeface="楷体" panose="02010609060101010101" charset="-122"/>
                <a:ea typeface="楷体" panose="02010609060101010101" charset="-122"/>
                <a:cs typeface="楷体" panose="02010609060101010101" charset="-122"/>
              </a:rPr>
              <a:t>，</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跳着</a:t>
            </a:r>
            <a:r>
              <a:rPr lang="zh-CN" altLang="en-US" sz="2400">
                <a:solidFill>
                  <a:schemeClr val="bg1"/>
                </a:solidFill>
                <a:latin typeface="楷体" panose="02010609060101010101" charset="-122"/>
                <a:ea typeface="楷体" panose="02010609060101010101" charset="-122"/>
                <a:cs typeface="楷体" panose="02010609060101010101" charset="-122"/>
              </a:rPr>
              <a:t>优美的</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舞姿</a:t>
            </a:r>
            <a:r>
              <a:rPr lang="zh-CN" altLang="en-US" sz="2400">
                <a:solidFill>
                  <a:schemeClr val="bg1"/>
                </a:solidFill>
                <a:latin typeface="楷体" panose="02010609060101010101" charset="-122"/>
                <a:ea typeface="楷体" panose="02010609060101010101" charset="-122"/>
                <a:cs typeface="楷体" panose="02010609060101010101" charset="-122"/>
              </a:rPr>
              <a:t>奔向远方。</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2.那篇小说的作者以高度的艺术手法，</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塑造</a:t>
            </a:r>
            <a:r>
              <a:rPr lang="zh-CN" altLang="en-US" sz="2400">
                <a:solidFill>
                  <a:schemeClr val="bg1"/>
                </a:solidFill>
                <a:latin typeface="楷体" panose="02010609060101010101" charset="-122"/>
                <a:ea typeface="楷体" panose="02010609060101010101" charset="-122"/>
                <a:cs typeface="楷体" panose="02010609060101010101" charset="-122"/>
              </a:rPr>
              <a:t>了丰满鲜活的</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人物</a:t>
            </a:r>
            <a:r>
              <a:rPr lang="zh-CN" altLang="en-US" sz="2400">
                <a:solidFill>
                  <a:schemeClr val="bg1"/>
                </a:solidFill>
                <a:latin typeface="楷体" panose="02010609060101010101" charset="-122"/>
                <a:ea typeface="楷体" panose="02010609060101010101" charset="-122"/>
                <a:cs typeface="楷体" panose="02010609060101010101" charset="-122"/>
              </a:rPr>
              <a:t>和欢快热闹的</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场面</a:t>
            </a:r>
            <a:r>
              <a:rPr lang="zh-CN" altLang="en-US" sz="2400">
                <a:solidFill>
                  <a:schemeClr val="bg1"/>
                </a:solidFill>
                <a:latin typeface="楷体" panose="02010609060101010101" charset="-122"/>
                <a:ea typeface="楷体" panose="02010609060101010101" charset="-122"/>
                <a:cs typeface="楷体" panose="02010609060101010101" charset="-122"/>
              </a:rPr>
              <a:t>。</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3.为提高市民行车的舒适度，有关部门对多处路井进行整修，</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解决</a:t>
            </a:r>
            <a:r>
              <a:rPr lang="zh-CN" altLang="en-US" sz="2400">
                <a:solidFill>
                  <a:schemeClr val="bg1"/>
                </a:solidFill>
                <a:latin typeface="楷体" panose="02010609060101010101" charset="-122"/>
                <a:ea typeface="楷体" panose="02010609060101010101" charset="-122"/>
                <a:cs typeface="楷体" panose="02010609060101010101" charset="-122"/>
              </a:rPr>
              <a:t>了颠簸</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现象</a:t>
            </a:r>
            <a:r>
              <a:rPr lang="zh-CN" altLang="en-US" sz="2400">
                <a:solidFill>
                  <a:schemeClr val="bg1"/>
                </a:solidFill>
                <a:latin typeface="楷体" panose="02010609060101010101" charset="-122"/>
                <a:ea typeface="楷体" panose="02010609060101010101" charset="-122"/>
                <a:cs typeface="楷体" panose="02010609060101010101" charset="-122"/>
              </a:rPr>
              <a:t>。</a:t>
            </a:r>
            <a:endPar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FF00"/>
                </a:solidFill>
                <a:latin typeface="楷体" panose="02010609060101010101" charset="-122"/>
                <a:ea typeface="楷体" panose="02010609060101010101" charset="-122"/>
                <a:cs typeface="楷体" panose="02010609060101010101" charset="-122"/>
              </a:rPr>
              <a:t>练习：</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FF00"/>
                </a:solidFill>
                <a:latin typeface="楷体" panose="02010609060101010101" charset="-122"/>
                <a:ea typeface="楷体" panose="02010609060101010101" charset="-122"/>
                <a:cs typeface="楷体" panose="02010609060101010101" charset="-122"/>
              </a:rPr>
              <a:t>    1.一股弱冷空气带来的大风，吹散了持续多日的雾霾天气。</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FF00"/>
                </a:solidFill>
                <a:latin typeface="楷体" panose="02010609060101010101" charset="-122"/>
                <a:ea typeface="楷体" panose="02010609060101010101" charset="-122"/>
                <a:cs typeface="楷体" panose="02010609060101010101" charset="-122"/>
              </a:rPr>
              <a:t>    2.</a:t>
            </a:r>
            <a:r>
              <a:rPr lang="zh-CN" altLang="en-US" sz="2400">
                <a:solidFill>
                  <a:srgbClr val="FFFF00"/>
                </a:solidFill>
                <a:latin typeface="楷体" panose="02010609060101010101" charset="-122"/>
                <a:ea typeface="楷体" panose="02010609060101010101" charset="-122"/>
                <a:cs typeface="楷体" panose="02010609060101010101" charset="-122"/>
                <a:sym typeface="+mn-ea"/>
              </a:rPr>
              <a:t>为优化育人环境，提高办学质量，学校加快了校园环境改造速度和规模。</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FF00"/>
                </a:solidFill>
                <a:latin typeface="楷体" panose="02010609060101010101" charset="-122"/>
                <a:ea typeface="楷体" panose="02010609060101010101" charset="-122"/>
                <a:cs typeface="楷体" panose="02010609060101010101" charset="-122"/>
              </a:rPr>
              <a:t>    </a:t>
            </a:r>
            <a:endParaRPr lang="zh-CN" altLang="en-US" sz="2400">
              <a:solidFill>
                <a:srgbClr val="FFFF00"/>
              </a:solidFill>
              <a:latin typeface="楷体" panose="02010609060101010101" charset="-122"/>
              <a:ea typeface="楷体" panose="02010609060101010101" charset="-122"/>
              <a:cs typeface="楷体" panose="02010609060101010101" charset="-122"/>
            </a:endParaRPr>
          </a:p>
        </p:txBody>
      </p:sp>
      <p:sp>
        <p:nvSpPr>
          <p:cNvPr id="5" name="标题 1"/>
          <p:cNvSpPr>
            <a:spLocks noGrp="1"/>
          </p:cNvSpPr>
          <p:nvPr/>
        </p:nvSpPr>
        <p:spPr>
          <a:xfrm>
            <a:off x="337185" y="1289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rPr>
              <a:t>（三）搭配不当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6" end="6"/>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7" end="7"/>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normAutofit lnSpcReduction="10000"/>
          </a:bodyPr>
          <a:p>
            <a:pPr marL="0" indent="0">
              <a:buNone/>
            </a:pPr>
            <a:r>
              <a:rPr lang="zh-CN" altLang="en-US">
                <a:solidFill>
                  <a:srgbClr val="FF0000"/>
                </a:solidFill>
              </a:rPr>
              <a:t>〖主宾搭配不当〗     （分析句子主干，发现</a:t>
            </a:r>
            <a:r>
              <a:rPr lang="zh-CN" altLang="en-US">
                <a:solidFill>
                  <a:srgbClr val="FF0000"/>
                </a:solidFill>
              </a:rPr>
              <a:t>语病</a:t>
            </a:r>
            <a:r>
              <a:rPr lang="zh-CN" altLang="en-US">
                <a:solidFill>
                  <a:srgbClr val="FF0000"/>
                </a:solidFill>
              </a:rPr>
              <a:t>）</a:t>
            </a:r>
            <a:endParaRPr lang="zh-CN" altLang="en-US">
              <a:solidFill>
                <a:schemeClr val="bg1"/>
              </a:solidFill>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例句：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1.夏天的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青岛</a:t>
            </a:r>
            <a:r>
              <a:rPr lang="zh-CN" altLang="en-US">
                <a:solidFill>
                  <a:schemeClr val="bg1"/>
                </a:solidFill>
                <a:latin typeface="楷体" panose="02010609060101010101" charset="-122"/>
                <a:ea typeface="楷体" panose="02010609060101010101" charset="-122"/>
                <a:cs typeface="楷体" panose="02010609060101010101" charset="-122"/>
              </a:rPr>
              <a:t>，</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是</a:t>
            </a:r>
            <a:r>
              <a:rPr lang="zh-CN" altLang="en-US">
                <a:solidFill>
                  <a:schemeClr val="bg1"/>
                </a:solidFill>
                <a:latin typeface="楷体" panose="02010609060101010101" charset="-122"/>
                <a:ea typeface="楷体" panose="02010609060101010101" charset="-122"/>
                <a:cs typeface="楷体" panose="02010609060101010101" charset="-122"/>
              </a:rPr>
              <a:t>一个旅游的好</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季节</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2.中国</a:t>
            </a:r>
            <a:r>
              <a:rPr lang="zh-CN" altLang="en-US">
                <a:solidFill>
                  <a:schemeClr val="bg1"/>
                </a:solidFill>
                <a:latin typeface="楷体" panose="02010609060101010101" charset="-122"/>
                <a:ea typeface="楷体" panose="02010609060101010101" charset="-122"/>
                <a:cs typeface="楷体" panose="02010609060101010101" charset="-122"/>
              </a:rPr>
              <a:t>慕课数量</a:t>
            </a:r>
            <a:r>
              <a:rPr lang="zh-CN" altLang="en-US">
                <a:solidFill>
                  <a:schemeClr val="bg1"/>
                </a:solidFill>
                <a:latin typeface="楷体" panose="02010609060101010101" charset="-122"/>
                <a:ea typeface="楷体" panose="02010609060101010101" charset="-122"/>
                <a:cs typeface="楷体" panose="02010609060101010101" charset="-122"/>
              </a:rPr>
              <a:t>已经稳居世界第一，在线学习的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人数</a:t>
            </a:r>
            <a:r>
              <a:rPr lang="zh-CN" altLang="en-US">
                <a:solidFill>
                  <a:schemeClr val="bg1"/>
                </a:solidFill>
                <a:latin typeface="楷体" panose="02010609060101010101" charset="-122"/>
                <a:ea typeface="楷体" panose="02010609060101010101" charset="-122"/>
                <a:cs typeface="楷体" panose="02010609060101010101" charset="-122"/>
              </a:rPr>
              <a:t>也</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是</a:t>
            </a:r>
            <a:r>
              <a:rPr lang="zh-CN" altLang="en-US">
                <a:solidFill>
                  <a:schemeClr val="bg1"/>
                </a:solidFill>
                <a:latin typeface="楷体" panose="02010609060101010101" charset="-122"/>
                <a:ea typeface="楷体" panose="02010609060101010101" charset="-122"/>
                <a:cs typeface="楷体" panose="02010609060101010101" charset="-122"/>
              </a:rPr>
              <a:t>全世界最多的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国家</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   </a:t>
            </a:r>
            <a:r>
              <a:rPr lang="zh-CN" altLang="en-US">
                <a:solidFill>
                  <a:srgbClr val="FFFF00"/>
                </a:solidFill>
                <a:latin typeface="楷体" panose="02010609060101010101" charset="-122"/>
                <a:ea typeface="楷体" panose="02010609060101010101" charset="-122"/>
                <a:cs typeface="楷体" panose="02010609060101010101" charset="-122"/>
                <a:sym typeface="+mn-ea"/>
              </a:rPr>
              <a:t>艾青用“嘶哑的喉咙”为祖国歌唱，他的诗是具有广泛影响的世界诗坛巨匠。</a:t>
            </a:r>
            <a:endParaRPr lang="zh-CN" altLang="en-US">
              <a:solidFill>
                <a:srgbClr val="FFFF00"/>
              </a:solidFill>
              <a:latin typeface="楷体" panose="02010609060101010101" charset="-122"/>
              <a:ea typeface="楷体" panose="02010609060101010101" charset="-122"/>
              <a:cs typeface="楷体" panose="02010609060101010101" charset="-122"/>
              <a:sym typeface="+mn-ea"/>
            </a:endParaRPr>
          </a:p>
        </p:txBody>
      </p:sp>
      <p:sp>
        <p:nvSpPr>
          <p:cNvPr id="5" name="标题 1"/>
          <p:cNvSpPr>
            <a:spLocks noGrp="1"/>
          </p:cNvSpPr>
          <p:nvPr/>
        </p:nvSpPr>
        <p:spPr>
          <a:xfrm>
            <a:off x="965200" y="492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rPr>
              <a:t>（三）搭配不当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5" end="5"/>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74794788"/>
          <p:cNvPicPr>
            <a:picLocks noChangeAspect="1"/>
          </p:cNvPicPr>
          <p:nvPr/>
        </p:nvPicPr>
        <p:blipFill>
          <a:blip r:embed="rId1"/>
          <a:stretch>
            <a:fillRect/>
          </a:stretch>
        </p:blipFill>
        <p:spPr>
          <a:xfrm>
            <a:off x="6350" y="17145"/>
            <a:ext cx="12179300" cy="7085330"/>
          </a:xfrm>
          <a:prstGeom prst="rect">
            <a:avLst/>
          </a:prstGeom>
        </p:spPr>
      </p:pic>
      <p:sp>
        <p:nvSpPr>
          <p:cNvPr id="3" name="内容占位符 2"/>
          <p:cNvSpPr>
            <a:spLocks noGrp="1"/>
          </p:cNvSpPr>
          <p:nvPr>
            <p:ph idx="1"/>
          </p:nvPr>
        </p:nvSpPr>
        <p:spPr>
          <a:xfrm>
            <a:off x="715645" y="1796415"/>
            <a:ext cx="10781030" cy="4674870"/>
          </a:xfrm>
        </p:spPr>
        <p:txBody>
          <a:bodyPr>
            <a:normAutofit fontScale="90000"/>
          </a:bodyPr>
          <a:p>
            <a:pPr marL="0" indent="0">
              <a:buNone/>
            </a:pPr>
            <a:r>
              <a:rPr lang="zh-CN" altLang="en-US"/>
              <a:t> </a:t>
            </a:r>
            <a:r>
              <a:rPr lang="zh-CN" altLang="en-US">
                <a:solidFill>
                  <a:srgbClr val="FF0000"/>
                </a:solidFill>
              </a:rPr>
              <a:t>〖单面、双面搭配不当〗</a:t>
            </a:r>
            <a:endParaRPr lang="zh-CN" altLang="en-US">
              <a:solidFill>
                <a:schemeClr val="bg1"/>
              </a:solidFill>
            </a:endParaRPr>
          </a:p>
          <a:p>
            <a:pPr marL="0" indent="0">
              <a:buNone/>
            </a:pPr>
            <a:r>
              <a:rPr lang="zh-CN" altLang="en-US">
                <a:solidFill>
                  <a:schemeClr val="bg1"/>
                </a:solidFill>
              </a:rPr>
              <a:t>         </a:t>
            </a:r>
            <a:r>
              <a:rPr lang="zh-CN" altLang="en-US" b="1">
                <a:solidFill>
                  <a:schemeClr val="accent2">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常见两面词：能否、是否、有没有、成败、好坏、优劣等等</a:t>
            </a:r>
            <a:endParaRPr lang="zh-CN" altLang="en-US">
              <a:solidFill>
                <a:schemeClr val="bg1"/>
              </a:solidFill>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1.要保证安全生产，机器质量的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好坏</a:t>
            </a:r>
            <a:r>
              <a:rPr lang="zh-CN" altLang="en-US">
                <a:solidFill>
                  <a:schemeClr val="bg1"/>
                </a:solidFill>
                <a:latin typeface="楷体" panose="02010609060101010101" charset="-122"/>
                <a:ea typeface="楷体" panose="02010609060101010101" charset="-122"/>
                <a:cs typeface="楷体" panose="02010609060101010101" charset="-122"/>
              </a:rPr>
              <a:t>是重要条件。</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2.</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能否</a:t>
            </a:r>
            <a:r>
              <a:rPr lang="zh-CN" altLang="en-US">
                <a:solidFill>
                  <a:schemeClr val="bg1"/>
                </a:solidFill>
                <a:latin typeface="楷体" panose="02010609060101010101" charset="-122"/>
                <a:ea typeface="楷体" panose="02010609060101010101" charset="-122"/>
                <a:cs typeface="楷体" panose="02010609060101010101" charset="-122"/>
              </a:rPr>
              <a:t>彻底治理酒后驾车的现象，关键在于有关部门严格执法。</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3.具备良好的沟通能力，是决定一个人事业</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成败</a:t>
            </a:r>
            <a:r>
              <a:rPr lang="zh-CN" altLang="en-US">
                <a:solidFill>
                  <a:schemeClr val="bg1"/>
                </a:solidFill>
                <a:latin typeface="楷体" panose="02010609060101010101" charset="-122"/>
                <a:ea typeface="楷体" panose="02010609060101010101" charset="-122"/>
                <a:cs typeface="楷体" panose="02010609060101010101" charset="-122"/>
              </a:rPr>
              <a:t>的重要因素。</a:t>
            </a:r>
            <a:endParaRPr lang="zh-CN" altLang="en-US" b="1">
              <a:solidFill>
                <a:schemeClr val="accent6">
                  <a:lumMod val="60000"/>
                  <a:lumOff val="40000"/>
                </a:schemeClr>
              </a:solidFill>
              <a:latin typeface="楷体" panose="02010609060101010101" charset="-122"/>
              <a:ea typeface="楷体" panose="02010609060101010101" charset="-122"/>
              <a:cs typeface="楷体" panose="02010609060101010101" charset="-122"/>
              <a:sym typeface="+mn-ea"/>
            </a:endParaRPr>
          </a:p>
          <a:p>
            <a:pPr marL="0" indent="0">
              <a:buNone/>
            </a:pPr>
            <a:r>
              <a:rPr lang="en-US" altLang="zh-CN">
                <a:solidFill>
                  <a:srgbClr val="FFFF00"/>
                </a:solidFill>
                <a:latin typeface="楷体" panose="02010609060101010101" charset="-122"/>
                <a:ea typeface="楷体" panose="02010609060101010101" charset="-122"/>
                <a:cs typeface="楷体" panose="02010609060101010101" charset="-122"/>
                <a:sym typeface="+mn-ea"/>
              </a:rPr>
              <a:t>练习：</a:t>
            </a:r>
            <a:endParaRPr lang="en-US" altLang="zh-CN">
              <a:solidFill>
                <a:srgbClr val="FFFF00"/>
              </a:solidFill>
              <a:latin typeface="楷体" panose="02010609060101010101" charset="-122"/>
              <a:ea typeface="楷体" panose="02010609060101010101" charset="-122"/>
              <a:cs typeface="楷体" panose="02010609060101010101" charset="-122"/>
              <a:sym typeface="+mn-ea"/>
            </a:endParaRPr>
          </a:p>
          <a:p>
            <a:pPr marL="0" indent="0">
              <a:buNone/>
            </a:pPr>
            <a:r>
              <a:rPr lang="en-US" altLang="zh-CN">
                <a:solidFill>
                  <a:srgbClr val="FFFF00"/>
                </a:solidFill>
                <a:latin typeface="楷体" panose="02010609060101010101" charset="-122"/>
                <a:ea typeface="楷体" panose="02010609060101010101" charset="-122"/>
                <a:cs typeface="楷体" panose="02010609060101010101" charset="-122"/>
                <a:sym typeface="+mn-ea"/>
              </a:rPr>
              <a:t>   1.一个人是否拥有健康的体魄，关键在于持之以恒地参加体育锻炼。</a:t>
            </a:r>
            <a:endParaRPr lang="en-US" altLang="zh-CN">
              <a:solidFill>
                <a:srgbClr val="FFFF00"/>
              </a:solidFill>
              <a:latin typeface="楷体" panose="02010609060101010101" charset="-122"/>
              <a:ea typeface="楷体" panose="02010609060101010101" charset="-122"/>
              <a:cs typeface="楷体" panose="02010609060101010101" charset="-122"/>
              <a:sym typeface="+mn-ea"/>
            </a:endParaRPr>
          </a:p>
          <a:p>
            <a:pPr marL="0" indent="0">
              <a:buNone/>
            </a:pPr>
            <a:r>
              <a:rPr lang="en-US" altLang="zh-CN">
                <a:solidFill>
                  <a:srgbClr val="FFFF00"/>
                </a:solidFill>
                <a:latin typeface="楷体" panose="02010609060101010101" charset="-122"/>
                <a:ea typeface="楷体" panose="02010609060101010101" charset="-122"/>
                <a:cs typeface="楷体" panose="02010609060101010101" charset="-122"/>
                <a:sym typeface="+mn-ea"/>
              </a:rPr>
              <a:t>   2.会不会用心观察，能不能重视积累，是提高写作水平的基础。</a:t>
            </a:r>
            <a:endParaRPr lang="en-US" altLang="zh-CN">
              <a:solidFill>
                <a:srgbClr val="FFFF00"/>
              </a:solidFill>
              <a:latin typeface="楷体" panose="02010609060101010101" charset="-122"/>
              <a:ea typeface="楷体" panose="02010609060101010101" charset="-122"/>
              <a:cs typeface="楷体" panose="02010609060101010101" charset="-122"/>
              <a:sym typeface="+mn-ea"/>
            </a:endParaRPr>
          </a:p>
        </p:txBody>
      </p:sp>
      <p:sp>
        <p:nvSpPr>
          <p:cNvPr id="5" name="标题 1"/>
          <p:cNvSpPr>
            <a:spLocks noGrp="1"/>
          </p:cNvSpPr>
          <p:nvPr/>
        </p:nvSpPr>
        <p:spPr>
          <a:xfrm>
            <a:off x="715645" y="470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rPr>
              <a:t>（三）搭配不当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5" end="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6" end="6"/>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7" end="7"/>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734695" y="1825625"/>
            <a:ext cx="10515600" cy="4351338"/>
          </a:xfrm>
        </p:spPr>
        <p:txBody>
          <a:bodyPr>
            <a:normAutofit lnSpcReduction="10000"/>
          </a:bodyPr>
          <a:p>
            <a:pPr marL="0" indent="0">
              <a:buNone/>
            </a:pPr>
            <a:r>
              <a:rPr lang="en-US" altLang="zh-CN">
                <a:solidFill>
                  <a:schemeClr val="bg1"/>
                </a:solidFill>
                <a:latin typeface="楷体" panose="02010609060101010101" charset="-122"/>
                <a:ea typeface="楷体" panose="02010609060101010101" charset="-122"/>
                <a:cs typeface="楷体" panose="02010609060101010101" charset="-122"/>
                <a:sym typeface="+mn-ea"/>
              </a:rPr>
              <a:t> </a:t>
            </a:r>
            <a:r>
              <a:rPr lang="zh-CN" altLang="en-US" b="1">
                <a:solidFill>
                  <a:srgbClr val="FF0000"/>
                </a:solidFill>
                <a:latin typeface="楷体" panose="02010609060101010101" charset="-122"/>
                <a:ea typeface="楷体" panose="02010609060101010101" charset="-122"/>
                <a:cs typeface="楷体" panose="02010609060101010101" charset="-122"/>
                <a:sym typeface="+mn-ea"/>
              </a:rPr>
              <a:t>特别注意：表示倍数的词不能与“下降”“减少”等词搭配使用。</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1.由于采用了新技术，今年棉花的生产成本比去年</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减少</a:t>
            </a:r>
            <a:r>
              <a:rPr lang="zh-CN" altLang="en-US">
                <a:solidFill>
                  <a:schemeClr val="bg1"/>
                </a:solidFill>
                <a:latin typeface="楷体" panose="02010609060101010101" charset="-122"/>
                <a:ea typeface="楷体" panose="02010609060101010101" charset="-122"/>
                <a:cs typeface="楷体" panose="02010609060101010101" charset="-122"/>
              </a:rPr>
              <a:t>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两倍</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2.材料厂经过技术革新，成本</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下降</a:t>
            </a:r>
            <a:r>
              <a:rPr lang="zh-CN" altLang="en-US">
                <a:solidFill>
                  <a:schemeClr val="bg1"/>
                </a:solidFill>
                <a:latin typeface="楷体" panose="02010609060101010101" charset="-122"/>
                <a:ea typeface="楷体" panose="02010609060101010101" charset="-122"/>
                <a:cs typeface="楷体" panose="02010609060101010101" charset="-122"/>
              </a:rPr>
              <a:t>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一倍</a:t>
            </a:r>
            <a:r>
              <a:rPr lang="zh-CN" altLang="en-US">
                <a:solidFill>
                  <a:schemeClr val="bg1"/>
                </a:solidFill>
                <a:latin typeface="楷体" panose="02010609060101010101" charset="-122"/>
                <a:ea typeface="楷体" panose="02010609060101010101" charset="-122"/>
                <a:cs typeface="楷体" panose="02010609060101010101" charset="-122"/>
              </a:rPr>
              <a:t>，产值却增长了</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在有关部门的大力治理下，我市PM2.5指数降低了一倍多，空气质量得到明显改善。</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
        <p:nvSpPr>
          <p:cNvPr id="5" name="标题 1"/>
          <p:cNvSpPr>
            <a:spLocks noGrp="1"/>
          </p:cNvSpPr>
          <p:nvPr/>
        </p:nvSpPr>
        <p:spPr>
          <a:xfrm>
            <a:off x="715645" y="470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a:solidFill>
                  <a:schemeClr val="bg1"/>
                </a:solidFill>
              </a:rPr>
              <a:t>（三）搭配不当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r>
              <a:rPr lang="zh-CN" altLang="en-US" sz="3600">
                <a:solidFill>
                  <a:schemeClr val="bg1"/>
                </a:solidFill>
              </a:rPr>
              <a:t>（四）否定不当</a:t>
            </a:r>
            <a:endParaRPr lang="zh-CN" altLang="en-US" sz="3600">
              <a:solidFill>
                <a:schemeClr val="bg1"/>
              </a:solidFill>
            </a:endParaRPr>
          </a:p>
        </p:txBody>
      </p:sp>
      <p:sp>
        <p:nvSpPr>
          <p:cNvPr id="3" name="内容占位符 2"/>
          <p:cNvSpPr>
            <a:spLocks noGrp="1"/>
          </p:cNvSpPr>
          <p:nvPr>
            <p:ph idx="1"/>
          </p:nvPr>
        </p:nvSpPr>
        <p:spPr/>
        <p:txBody>
          <a:bodyPr/>
          <a:p>
            <a:pPr marL="0" indent="0">
              <a:lnSpc>
                <a:spcPct val="150000"/>
              </a:lnSpc>
              <a:buNone/>
            </a:pPr>
            <a:r>
              <a:rPr lang="en-US" altLang="zh-CN">
                <a:solidFill>
                  <a:schemeClr val="bg1"/>
                </a:solidFill>
              </a:rPr>
              <a:t>          </a:t>
            </a:r>
            <a:r>
              <a:rPr lang="zh-CN" altLang="en-US" sz="3200">
                <a:solidFill>
                  <a:schemeClr val="bg1"/>
                </a:solidFill>
              </a:rPr>
              <a:t>否定不当是指句中表示否定的词语多次出现，使得句意不明。</a:t>
            </a:r>
            <a:endParaRPr lang="zh-CN" altLang="en-US" sz="3200">
              <a:solidFill>
                <a:schemeClr val="bg1"/>
              </a:solidFill>
            </a:endParaRPr>
          </a:p>
          <a:p>
            <a:pPr marL="0" indent="0">
              <a:lnSpc>
                <a:spcPct val="150000"/>
              </a:lnSpc>
              <a:buNone/>
            </a:pPr>
            <a:r>
              <a:rPr lang="zh-CN" altLang="en-US" sz="3200">
                <a:solidFill>
                  <a:schemeClr val="bg1"/>
                </a:solidFill>
              </a:rPr>
              <a:t>        </a:t>
            </a:r>
            <a:r>
              <a:rPr lang="zh-CN" altLang="en-US" sz="3200">
                <a:solidFill>
                  <a:srgbClr val="FF0000"/>
                </a:solidFill>
              </a:rPr>
              <a:t>常见的否定词：避免、防止、禁止、杜绝等等</a:t>
            </a:r>
            <a:endParaRPr lang="zh-CN" altLang="en-US" sz="3200">
              <a:solidFill>
                <a:srgbClr val="FF0000"/>
              </a:solidFill>
            </a:endParaRPr>
          </a:p>
        </p:txBody>
      </p:sp>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74794788"/>
          <p:cNvPicPr>
            <a:picLocks noChangeAspect="1"/>
          </p:cNvPicPr>
          <p:nvPr/>
        </p:nvPicPr>
        <p:blipFill>
          <a:blip r:embed="rId1"/>
          <a:stretch>
            <a:fillRect/>
          </a:stretch>
        </p:blipFill>
        <p:spPr>
          <a:xfrm>
            <a:off x="6350" y="17145"/>
            <a:ext cx="12179300" cy="7085330"/>
          </a:xfrm>
          <a:prstGeom prst="rect">
            <a:avLst/>
          </a:prstGeom>
        </p:spPr>
      </p:pic>
      <p:sp>
        <p:nvSpPr>
          <p:cNvPr id="3" name="内容占位符 2"/>
          <p:cNvSpPr>
            <a:spLocks noGrp="1"/>
          </p:cNvSpPr>
          <p:nvPr>
            <p:ph idx="1"/>
          </p:nvPr>
        </p:nvSpPr>
        <p:spPr>
          <a:xfrm>
            <a:off x="661670" y="1412875"/>
            <a:ext cx="11399520" cy="4646930"/>
          </a:xfrm>
        </p:spPr>
        <p:txBody>
          <a:bodyPr>
            <a:noAutofit/>
          </a:bodyPr>
          <a:p>
            <a:pPr marL="0" indent="0">
              <a:buNone/>
            </a:pPr>
            <a:r>
              <a:rPr lang="zh-CN" altLang="en-US"/>
              <a:t> </a:t>
            </a:r>
            <a:r>
              <a:rPr lang="zh-CN" altLang="en-US" sz="2400">
                <a:solidFill>
                  <a:schemeClr val="bg1"/>
                </a:solidFill>
                <a:latin typeface="楷体" panose="02010609060101010101" charset="-122"/>
                <a:ea typeface="楷体" panose="02010609060101010101" charset="-122"/>
                <a:cs typeface="楷体" panose="02010609060101010101" charset="-122"/>
              </a:rPr>
              <a:t>例句：</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1.为了</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避免</a:t>
            </a:r>
            <a:r>
              <a:rPr lang="zh-CN" altLang="en-US" sz="2400">
                <a:solidFill>
                  <a:schemeClr val="bg1"/>
                </a:solidFill>
                <a:latin typeface="楷体" panose="02010609060101010101" charset="-122"/>
                <a:ea typeface="楷体" panose="02010609060101010101" charset="-122"/>
                <a:cs typeface="楷体" panose="02010609060101010101" charset="-122"/>
              </a:rPr>
              <a:t>今后</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不</a:t>
            </a:r>
            <a:r>
              <a:rPr lang="zh-CN" altLang="en-US" sz="2400">
                <a:solidFill>
                  <a:schemeClr val="bg1"/>
                </a:solidFill>
                <a:latin typeface="楷体" panose="02010609060101010101" charset="-122"/>
                <a:ea typeface="楷体" panose="02010609060101010101" charset="-122"/>
                <a:cs typeface="楷体" panose="02010609060101010101" charset="-122"/>
              </a:rPr>
              <a:t>发生类似的事故，我们应尽快健全安全制度。</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2.中小学生在写作时一定要表达真情实感，</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切忌不要</a:t>
            </a:r>
            <a:r>
              <a:rPr lang="zh-CN" altLang="en-US" sz="2400">
                <a:solidFill>
                  <a:schemeClr val="bg1"/>
                </a:solidFill>
                <a:latin typeface="楷体" panose="02010609060101010101" charset="-122"/>
                <a:ea typeface="楷体" panose="02010609060101010101" charset="-122"/>
                <a:cs typeface="楷体" panose="02010609060101010101" charset="-122"/>
              </a:rPr>
              <a:t>胡编乱造。</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chemeClr val="bg1"/>
                </a:solidFill>
                <a:latin typeface="楷体" panose="02010609060101010101" charset="-122"/>
                <a:ea typeface="楷体" panose="02010609060101010101" charset="-122"/>
                <a:cs typeface="楷体" panose="02010609060101010101" charset="-122"/>
              </a:rPr>
              <a:t>    3.为了</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防止</a:t>
            </a:r>
            <a:r>
              <a:rPr lang="zh-CN" altLang="en-US" sz="2400">
                <a:solidFill>
                  <a:schemeClr val="bg1"/>
                </a:solidFill>
                <a:latin typeface="楷体" panose="02010609060101010101" charset="-122"/>
                <a:ea typeface="楷体" panose="02010609060101010101" charset="-122"/>
                <a:cs typeface="楷体" panose="02010609060101010101" charset="-122"/>
              </a:rPr>
              <a:t>埃博拉病毒</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不再</a:t>
            </a:r>
            <a:r>
              <a:rPr lang="zh-CN" altLang="en-US" sz="2400">
                <a:solidFill>
                  <a:schemeClr val="bg1"/>
                </a:solidFill>
                <a:latin typeface="楷体" panose="02010609060101010101" charset="-122"/>
                <a:ea typeface="楷体" panose="02010609060101010101" charset="-122"/>
                <a:cs typeface="楷体" panose="02010609060101010101" charset="-122"/>
              </a:rPr>
              <a:t>蔓延，利比亚政府采取了强有力的应对措施。</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0000"/>
                </a:solidFill>
                <a:latin typeface="楷体" panose="02010609060101010101" charset="-122"/>
                <a:ea typeface="楷体" panose="02010609060101010101" charset="-122"/>
                <a:cs typeface="楷体" panose="02010609060101010101" charset="-122"/>
              </a:rPr>
              <a:t> 特例：几年来，他</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无时无刻不</a:t>
            </a:r>
            <a:r>
              <a:rPr lang="zh-CN" altLang="en-US" sz="2400">
                <a:solidFill>
                  <a:srgbClr val="FF0000"/>
                </a:solidFill>
                <a:latin typeface="楷体" panose="02010609060101010101" charset="-122"/>
                <a:ea typeface="楷体" panose="02010609060101010101" charset="-122"/>
                <a:cs typeface="楷体" panose="02010609060101010101" charset="-122"/>
              </a:rPr>
              <a:t>牵挂久别的祖国。  （正确）</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0000"/>
                </a:solidFill>
                <a:latin typeface="楷体" panose="02010609060101010101" charset="-122"/>
                <a:ea typeface="楷体" panose="02010609060101010101" charset="-122"/>
                <a:cs typeface="楷体" panose="02010609060101010101" charset="-122"/>
              </a:rPr>
              <a:t>            </a:t>
            </a:r>
            <a:r>
              <a:rPr lang="zh-CN" altLang="en-US" sz="2400">
                <a:solidFill>
                  <a:schemeClr val="accent4">
                    <a:lumMod val="40000"/>
                    <a:lumOff val="60000"/>
                  </a:schemeClr>
                </a:solidFill>
                <a:latin typeface="楷体" panose="02010609060101010101" charset="-122"/>
                <a:ea typeface="楷体" panose="02010609060101010101" charset="-122"/>
                <a:cs typeface="楷体" panose="02010609060101010101" charset="-122"/>
              </a:rPr>
              <a:t>（无时无刻不 = 时时刻刻都）</a:t>
            </a:r>
            <a:endParaRPr lang="zh-CN" altLang="en-US" sz="2400">
              <a:solidFill>
                <a:schemeClr val="accent4">
                  <a:lumMod val="40000"/>
                  <a:lumOff val="6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sz="2400">
                <a:solidFill>
                  <a:srgbClr val="FFFF00"/>
                </a:solidFill>
                <a:latin typeface="楷体" panose="02010609060101010101" charset="-122"/>
                <a:ea typeface="楷体" panose="02010609060101010101" charset="-122"/>
                <a:cs typeface="楷体" panose="02010609060101010101" charset="-122"/>
              </a:rPr>
              <a:t> 练习：</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1.为了预防地震之后不出现大的疫情，卫生防疫部门采取了许多的方法。</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2.教育部公安厅下发紧急通知，坚决禁止任何形式的商业广告、商业活动不得进入中小学。</a:t>
            </a:r>
            <a:endParaRPr lang="zh-CN" altLang="en-US" sz="2400">
              <a:solidFill>
                <a:srgbClr val="FFFF00"/>
              </a:solidFill>
              <a:latin typeface="楷体" panose="02010609060101010101" charset="-122"/>
              <a:ea typeface="楷体" panose="02010609060101010101" charset="-122"/>
              <a:cs typeface="楷体" panose="02010609060101010101" charset="-122"/>
            </a:endParaRPr>
          </a:p>
        </p:txBody>
      </p:sp>
      <p:sp>
        <p:nvSpPr>
          <p:cNvPr id="5" name="标题 4"/>
          <p:cNvSpPr>
            <a:spLocks noGrp="1"/>
          </p:cNvSpPr>
          <p:nvPr>
            <p:ph type="title"/>
          </p:nvPr>
        </p:nvSpPr>
        <p:spPr>
          <a:xfrm>
            <a:off x="661670" y="278765"/>
            <a:ext cx="10515600" cy="1325563"/>
          </a:xfrm>
        </p:spPr>
        <p:txBody>
          <a:bodyPr/>
          <a:p>
            <a:r>
              <a:rPr lang="zh-CN" altLang="en-US" sz="3600">
                <a:solidFill>
                  <a:schemeClr val="bg1"/>
                </a:solidFill>
              </a:rPr>
              <a:t>（四）否定不当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6" end="6"/>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36" dur="500"/>
                                        <p:tgtEl>
                                          <p:spTgt spid="3">
                                            <p:txEl>
                                              <p:pRg st="7" end="7"/>
                                            </p:txEl>
                                          </p:spTgt>
                                        </p:tgtEl>
                                      </p:cBhvr>
                                    </p:animEffect>
                                  </p:childTnLst>
                                </p:cTn>
                              </p:par>
                              <p:par>
                                <p:cTn id="37" presetID="1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3" name="内容占位符 2"/>
          <p:cNvSpPr>
            <a:spLocks noGrp="1"/>
          </p:cNvSpPr>
          <p:nvPr>
            <p:ph idx="1"/>
          </p:nvPr>
        </p:nvSpPr>
        <p:spPr>
          <a:xfrm>
            <a:off x="838200" y="2753995"/>
            <a:ext cx="10515600" cy="4351338"/>
          </a:xfrm>
        </p:spPr>
        <p:txBody>
          <a:bodyPr/>
          <a:p>
            <a:pPr marL="0" indent="0">
              <a:buNone/>
            </a:pPr>
            <a:r>
              <a:rPr lang="en-US" altLang="zh-CN">
                <a:solidFill>
                  <a:schemeClr val="bg1"/>
                </a:solidFill>
              </a:rPr>
              <a:t>          </a:t>
            </a:r>
            <a:r>
              <a:rPr lang="en-US" altLang="zh-CN" sz="3600">
                <a:solidFill>
                  <a:schemeClr val="bg1"/>
                </a:solidFill>
              </a:rPr>
              <a:t>   </a:t>
            </a:r>
            <a:r>
              <a:rPr lang="zh-CN" altLang="en-US" sz="3600">
                <a:solidFill>
                  <a:schemeClr val="bg1"/>
                </a:solidFill>
              </a:rPr>
              <a:t>语序不当是指句子语序错乱，造成病句。</a:t>
            </a:r>
            <a:endParaRPr lang="zh-CN" altLang="en-US" sz="3600">
              <a:solidFill>
                <a:schemeClr val="bg1"/>
              </a:solidFill>
            </a:endParaRPr>
          </a:p>
        </p:txBody>
      </p:sp>
      <p:sp>
        <p:nvSpPr>
          <p:cNvPr id="6" name="标题 5"/>
          <p:cNvSpPr>
            <a:spLocks noGrp="1"/>
          </p:cNvSpPr>
          <p:nvPr>
            <p:ph type="title"/>
          </p:nvPr>
        </p:nvSpPr>
        <p:spPr>
          <a:xfrm>
            <a:off x="705485" y="527050"/>
            <a:ext cx="10515600" cy="1325563"/>
          </a:xfrm>
        </p:spPr>
        <p:txBody>
          <a:bodyPr/>
          <a:p>
            <a:r>
              <a:rPr lang="zh-CN" altLang="en-US" sz="3600">
                <a:solidFill>
                  <a:schemeClr val="bg1"/>
                </a:solidFill>
              </a:rPr>
              <a:t>（五）语序不当</a:t>
            </a:r>
            <a:endParaRPr lang="zh-CN" altLang="en-US" sz="3600">
              <a:solidFill>
                <a:schemeClr val="bg1"/>
              </a:solidFill>
            </a:endParaRPr>
          </a:p>
        </p:txBody>
      </p:sp>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7085330"/>
          </a:xfrm>
          <a:prstGeom prst="rect">
            <a:avLst/>
          </a:prstGeom>
        </p:spPr>
      </p:pic>
      <p:sp>
        <p:nvSpPr>
          <p:cNvPr id="2" name="标题 1"/>
          <p:cNvSpPr>
            <a:spLocks noGrp="1"/>
          </p:cNvSpPr>
          <p:nvPr>
            <p:ph type="title"/>
          </p:nvPr>
        </p:nvSpPr>
        <p:spPr/>
        <p:txBody>
          <a:bodyPr/>
          <a:p>
            <a:r>
              <a:rPr lang="zh-CN" altLang="en-US" sz="3600">
                <a:solidFill>
                  <a:schemeClr val="bg1"/>
                </a:solidFill>
              </a:rPr>
              <a:t>（五）语序不当</a:t>
            </a:r>
            <a:endParaRPr lang="zh-CN" altLang="en-US" sz="3600">
              <a:solidFill>
                <a:schemeClr val="bg1"/>
              </a:solidFill>
            </a:endParaRPr>
          </a:p>
        </p:txBody>
      </p:sp>
      <p:sp>
        <p:nvSpPr>
          <p:cNvPr id="3" name="内容占位符 2"/>
          <p:cNvSpPr>
            <a:spLocks noGrp="1"/>
          </p:cNvSpPr>
          <p:nvPr>
            <p:ph idx="1"/>
          </p:nvPr>
        </p:nvSpPr>
        <p:spPr/>
        <p:txBody>
          <a:bodyPr/>
          <a:p>
            <a:pPr marL="0" indent="0">
              <a:lnSpc>
                <a:spcPct val="150000"/>
              </a:lnSpc>
              <a:buNone/>
            </a:pP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latin typeface="楷体" panose="02010609060101010101" charset="-122"/>
                <a:ea typeface="楷体" panose="02010609060101010101" charset="-122"/>
                <a:cs typeface="楷体" panose="02010609060101010101" charset="-122"/>
              </a:rPr>
              <a:t>   1.北京故宫博物院展出了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两千年前</a:t>
            </a:r>
            <a:r>
              <a:rPr lang="en-US" altLang="zh-CN">
                <a:solidFill>
                  <a:schemeClr val="accent2">
                    <a:lumMod val="60000"/>
                    <a:lumOff val="40000"/>
                  </a:schemeClr>
                </a:solidFill>
                <a:latin typeface="楷体" panose="02010609060101010101" charset="-122"/>
                <a:ea typeface="楷体" panose="02010609060101010101" charset="-122"/>
                <a:cs typeface="楷体" panose="02010609060101010101" charset="-122"/>
              </a:rPr>
              <a:t>)(</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新出土的</a:t>
            </a:r>
            <a:r>
              <a:rPr lang="en-US" altLang="zh-CN">
                <a:solidFill>
                  <a:schemeClr val="accent2">
                    <a:lumMod val="60000"/>
                    <a:lumOff val="40000"/>
                  </a:schemeClr>
                </a:solidFill>
                <a:latin typeface="楷体" panose="02010609060101010101" charset="-122"/>
                <a:ea typeface="楷体" panose="02010609060101010101" charset="-122"/>
                <a:cs typeface="楷体" panose="02010609060101010101" charset="-122"/>
              </a:rPr>
              <a:t>)</a:t>
            </a:r>
            <a:r>
              <a:rPr lang="zh-CN" altLang="en-US">
                <a:solidFill>
                  <a:schemeClr val="bg1"/>
                </a:solidFill>
                <a:latin typeface="楷体" panose="02010609060101010101" charset="-122"/>
                <a:ea typeface="楷体" panose="02010609060101010101" charset="-122"/>
                <a:cs typeface="楷体" panose="02010609060101010101" charset="-122"/>
              </a:rPr>
              <a:t>文物。</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latin typeface="楷体" panose="02010609060101010101" charset="-122"/>
                <a:ea typeface="楷体" panose="02010609060101010101" charset="-122"/>
                <a:cs typeface="楷体" panose="02010609060101010101" charset="-122"/>
              </a:rPr>
              <a:t>   2.这次大会上，领导们对群众热议的问题交流了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广泛的</a:t>
            </a:r>
            <a:r>
              <a:rPr lang="zh-CN" altLang="en-US">
                <a:solidFill>
                  <a:schemeClr val="bg1"/>
                </a:solidFill>
                <a:latin typeface="楷体" panose="02010609060101010101" charset="-122"/>
                <a:ea typeface="楷体" panose="02010609060101010101" charset="-122"/>
                <a:cs typeface="楷体" panose="02010609060101010101" charset="-122"/>
              </a:rPr>
              <a:t>意见。</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latin typeface="楷体" panose="02010609060101010101" charset="-122"/>
                <a:ea typeface="楷体" panose="02010609060101010101" charset="-122"/>
                <a:cs typeface="楷体" panose="02010609060101010101" charset="-122"/>
              </a:rPr>
              <a:t>   3.不但</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天津海河公园</a:t>
            </a:r>
            <a:r>
              <a:rPr lang="zh-CN" altLang="en-US">
                <a:solidFill>
                  <a:schemeClr val="bg1"/>
                </a:solidFill>
                <a:latin typeface="楷体" panose="02010609060101010101" charset="-122"/>
                <a:ea typeface="楷体" panose="02010609060101010101" charset="-122"/>
                <a:cs typeface="楷体" panose="02010609060101010101" charset="-122"/>
              </a:rPr>
              <a:t>风光旖旎，而且文化底蕴深厚。</a:t>
            </a:r>
            <a:endParaRPr lang="zh-CN" altLang="en-US">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74794788"/>
          <p:cNvPicPr>
            <a:picLocks noChangeAspect="1"/>
          </p:cNvPicPr>
          <p:nvPr/>
        </p:nvPicPr>
        <p:blipFill>
          <a:blip r:embed="rId1"/>
          <a:stretch>
            <a:fillRect/>
          </a:stretch>
        </p:blipFill>
        <p:spPr>
          <a:xfrm>
            <a:off x="6350" y="17145"/>
            <a:ext cx="12179300" cy="7085330"/>
          </a:xfrm>
          <a:prstGeom prst="rect">
            <a:avLst/>
          </a:prstGeom>
        </p:spPr>
      </p:pic>
      <p:sp>
        <p:nvSpPr>
          <p:cNvPr id="3" name="内容占位符 2"/>
          <p:cNvSpPr>
            <a:spLocks noGrp="1"/>
          </p:cNvSpPr>
          <p:nvPr>
            <p:ph idx="1"/>
          </p:nvPr>
        </p:nvSpPr>
        <p:spPr>
          <a:xfrm>
            <a:off x="572770" y="1487170"/>
            <a:ext cx="10781030" cy="5102860"/>
          </a:xfrm>
        </p:spPr>
        <p:txBody>
          <a:bodyPr>
            <a:normAutofit fontScale="90000"/>
          </a:bodyPr>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例句：</a:t>
            </a:r>
            <a:r>
              <a:rPr lang="zh-CN" altLang="en-US" b="1">
                <a:solidFill>
                  <a:srgbClr val="FF0000"/>
                </a:solidFill>
                <a:latin typeface="楷体" panose="02010609060101010101" charset="-122"/>
                <a:ea typeface="楷体" panose="02010609060101010101" charset="-122"/>
                <a:cs typeface="楷体" panose="02010609060101010101" charset="-122"/>
                <a:sym typeface="+mn-ea"/>
              </a:rPr>
              <a:t>在逻辑关系上有先后的词语，往往通过 和、与、顿号 等连接起来。</a:t>
            </a:r>
            <a:r>
              <a:rPr lang="zh-CN" altLang="en-US">
                <a:solidFill>
                  <a:schemeClr val="bg1"/>
                </a:solidFill>
                <a:latin typeface="楷体" panose="02010609060101010101" charset="-122"/>
                <a:ea typeface="楷体" panose="02010609060101010101" charset="-122"/>
                <a:cs typeface="楷体" panose="02010609060101010101" charset="-122"/>
              </a:rPr>
              <a:t>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4.我们要</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发扬和继承</a:t>
            </a:r>
            <a:r>
              <a:rPr lang="zh-CN" altLang="en-US">
                <a:solidFill>
                  <a:schemeClr val="bg1"/>
                </a:solidFill>
                <a:latin typeface="楷体" panose="02010609060101010101" charset="-122"/>
                <a:ea typeface="楷体" panose="02010609060101010101" charset="-122"/>
                <a:cs typeface="楷体" panose="02010609060101010101" charset="-122"/>
              </a:rPr>
              <a:t>优秀文化传统，努力实现我们的中国梦。 </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5.各地各部门都要把</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改善民生、保障民生、重视民生</a:t>
            </a:r>
            <a:r>
              <a:rPr lang="zh-CN" altLang="en-US">
                <a:solidFill>
                  <a:schemeClr val="bg1"/>
                </a:solidFill>
                <a:latin typeface="楷体" panose="02010609060101010101" charset="-122"/>
                <a:ea typeface="楷体" panose="02010609060101010101" charset="-122"/>
                <a:cs typeface="楷体" panose="02010609060101010101" charset="-122"/>
              </a:rPr>
              <a:t>作为一切工作的落脚点和出发点。</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6.人类历史发展的过程就是各种文明不断</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创新</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、融合、</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sym typeface="+mn-ea"/>
              </a:rPr>
              <a:t>交流</a:t>
            </a:r>
            <a:r>
              <a:rPr lang="zh-CN" altLang="en-US">
                <a:solidFill>
                  <a:schemeClr val="bg1"/>
                </a:solidFill>
                <a:latin typeface="楷体" panose="02010609060101010101" charset="-122"/>
                <a:ea typeface="楷体" panose="02010609060101010101" charset="-122"/>
                <a:cs typeface="楷体" panose="02010609060101010101" charset="-122"/>
              </a:rPr>
              <a:t>的过程。</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a:t>
            </a:r>
            <a:endParaRPr lang="zh-CN" altLang="en-US" b="1">
              <a:solidFill>
                <a:srgbClr val="FF00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1.我国成功发射并研制了第一颗月球探测器“嫦娥一号”卫星。</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2.《中国诗词大会》将诗词文化带入人们的生活，有利于更多人走进、研究和了解古诗词。</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
        <p:nvSpPr>
          <p:cNvPr id="5" name="标题 4"/>
          <p:cNvSpPr>
            <a:spLocks noGrp="1"/>
          </p:cNvSpPr>
          <p:nvPr>
            <p:ph type="title"/>
          </p:nvPr>
        </p:nvSpPr>
        <p:spPr/>
        <p:txBody>
          <a:bodyPr/>
          <a:p>
            <a:r>
              <a:rPr lang="zh-CN" altLang="en-US" sz="3600">
                <a:solidFill>
                  <a:schemeClr val="bg1"/>
                </a:solidFill>
              </a:rPr>
              <a:t>（五）语序不当</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5" end="5"/>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p:txBody>
          <a:bodyPr/>
          <a:p>
            <a:r>
              <a:rPr lang="zh-CN" altLang="en-US" sz="3600">
                <a:solidFill>
                  <a:schemeClr val="bg1"/>
                </a:solidFill>
              </a:rPr>
              <a:t>（六）前后矛盾</a:t>
            </a:r>
            <a:endParaRPr lang="zh-CN" altLang="en-US" sz="3600">
              <a:solidFill>
                <a:schemeClr val="bg1"/>
              </a:solidFill>
            </a:endParaRPr>
          </a:p>
        </p:txBody>
      </p:sp>
      <p:sp>
        <p:nvSpPr>
          <p:cNvPr id="3" name="内容占位符 2"/>
          <p:cNvSpPr>
            <a:spLocks noGrp="1"/>
          </p:cNvSpPr>
          <p:nvPr>
            <p:ph idx="1"/>
          </p:nvPr>
        </p:nvSpPr>
        <p:spPr>
          <a:xfrm>
            <a:off x="970915" y="2282825"/>
            <a:ext cx="10515600" cy="4351338"/>
          </a:xfrm>
        </p:spPr>
        <p:txBody>
          <a:bodyPr/>
          <a:p>
            <a:pPr marL="0" indent="0">
              <a:lnSpc>
                <a:spcPct val="150000"/>
              </a:lnSpc>
              <a:buNone/>
            </a:pPr>
            <a:r>
              <a:rPr lang="en-US" altLang="zh-CN"/>
              <a:t>  </a:t>
            </a:r>
            <a:r>
              <a:rPr lang="en-US" altLang="zh-CN">
                <a:solidFill>
                  <a:schemeClr val="bg1"/>
                </a:solidFill>
              </a:rPr>
              <a:t>      </a:t>
            </a:r>
            <a:r>
              <a:rPr lang="en-US" altLang="zh-CN" sz="3200">
                <a:solidFill>
                  <a:schemeClr val="bg1"/>
                </a:solidFill>
              </a:rPr>
              <a:t>  </a:t>
            </a:r>
            <a:r>
              <a:rPr lang="zh-CN" altLang="en-US" sz="3200">
                <a:solidFill>
                  <a:schemeClr val="bg1"/>
                </a:solidFill>
              </a:rPr>
              <a:t>前后矛盾是指句子表述违背常理，造成前后矛盾的情况</a:t>
            </a:r>
            <a:r>
              <a:rPr lang="zh-CN" altLang="en-US" sz="3200">
                <a:solidFill>
                  <a:schemeClr val="bg1"/>
                </a:solidFill>
              </a:rPr>
              <a:t>或者前后分句不对应的情况。</a:t>
            </a:r>
            <a:endParaRPr lang="zh-CN" altLang="en-US" sz="3200">
              <a:solidFill>
                <a:schemeClr val="bg1"/>
              </a:solidFill>
            </a:endParaRPr>
          </a:p>
        </p:txBody>
      </p:sp>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837565" y="675005"/>
            <a:ext cx="10515600" cy="1325563"/>
          </a:xfrm>
        </p:spPr>
        <p:txBody>
          <a:bodyPr>
            <a:normAutofit/>
          </a:bodyPr>
          <a:p>
            <a:r>
              <a:rPr lang="zh-CN" altLang="en-US" sz="3600">
                <a:solidFill>
                  <a:schemeClr val="bg1"/>
                </a:solidFill>
                <a:sym typeface="+mn-ea"/>
              </a:rPr>
              <a:t>（六）前后矛盾</a:t>
            </a:r>
            <a:br>
              <a:rPr lang="zh-CN" altLang="en-US">
                <a:solidFill>
                  <a:schemeClr val="bg1"/>
                </a:solidFill>
              </a:rPr>
            </a:br>
            <a:endParaRPr lang="zh-CN" altLang="en-US"/>
          </a:p>
        </p:txBody>
      </p:sp>
      <p:sp>
        <p:nvSpPr>
          <p:cNvPr id="3" name="内容占位符 2"/>
          <p:cNvSpPr>
            <a:spLocks noGrp="1"/>
          </p:cNvSpPr>
          <p:nvPr>
            <p:ph idx="1"/>
          </p:nvPr>
        </p:nvSpPr>
        <p:spPr/>
        <p:txBody>
          <a:bodyPr/>
          <a:p>
            <a:pPr marL="0" indent="0">
              <a:buNone/>
            </a:pPr>
            <a:r>
              <a:rPr lang="zh-CN" altLang="en-US"/>
              <a:t> </a:t>
            </a: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1.昨天下午我等了他</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整整</a:t>
            </a:r>
            <a:r>
              <a:rPr lang="zh-CN" altLang="en-US">
                <a:solidFill>
                  <a:schemeClr val="bg1"/>
                </a:solidFill>
                <a:latin typeface="楷体" panose="02010609060101010101" charset="-122"/>
                <a:ea typeface="楷体" panose="02010609060101010101" charset="-122"/>
                <a:cs typeface="楷体" panose="02010609060101010101" charset="-122"/>
              </a:rPr>
              <a:t>一小时</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左右</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2.张家界大峡谷的玻璃栈桥，是目前世界上</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最长</a:t>
            </a:r>
            <a:r>
              <a:rPr lang="zh-CN" altLang="en-US">
                <a:solidFill>
                  <a:schemeClr val="bg1"/>
                </a:solidFill>
                <a:latin typeface="楷体" panose="02010609060101010101" charset="-122"/>
                <a:ea typeface="楷体" panose="02010609060101010101" charset="-122"/>
                <a:cs typeface="楷体" panose="02010609060101010101" charset="-122"/>
              </a:rPr>
              <a:t>的全透明玻璃栈桥</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之一</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3.他是众多</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死难者</a:t>
            </a:r>
            <a:r>
              <a:rPr lang="zh-CN" altLang="en-US">
                <a:solidFill>
                  <a:schemeClr val="bg1"/>
                </a:solidFill>
                <a:latin typeface="楷体" panose="02010609060101010101" charset="-122"/>
                <a:ea typeface="楷体" panose="02010609060101010101" charset="-122"/>
                <a:cs typeface="楷体" panose="02010609060101010101" charset="-122"/>
              </a:rPr>
              <a:t>中</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幸免</a:t>
            </a:r>
            <a:r>
              <a:rPr lang="zh-CN" altLang="en-US">
                <a:solidFill>
                  <a:schemeClr val="bg1"/>
                </a:solidFill>
                <a:latin typeface="楷体" panose="02010609060101010101" charset="-122"/>
                <a:ea typeface="楷体" panose="02010609060101010101" charset="-122"/>
                <a:cs typeface="楷体" panose="02010609060101010101" charset="-122"/>
              </a:rPr>
              <a:t>的一个。</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    4.过了一会儿，汽车</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忽然渐渐</a:t>
            </a:r>
            <a:r>
              <a:rPr lang="zh-CN" altLang="en-US">
                <a:solidFill>
                  <a:schemeClr val="bg1"/>
                </a:solidFill>
                <a:latin typeface="楷体" panose="02010609060101010101" charset="-122"/>
                <a:ea typeface="楷体" panose="02010609060101010101" charset="-122"/>
                <a:cs typeface="楷体" panose="02010609060101010101" charset="-122"/>
              </a:rPr>
              <a:t>放慢了速度。</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练习： </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buNone/>
            </a:pPr>
            <a:r>
              <a:rPr lang="zh-CN" altLang="en-US">
                <a:solidFill>
                  <a:srgbClr val="FFFF00"/>
                </a:solidFill>
                <a:latin typeface="楷体" panose="02010609060101010101" charset="-122"/>
                <a:ea typeface="楷体" panose="02010609060101010101" charset="-122"/>
                <a:cs typeface="楷体" panose="02010609060101010101" charset="-122"/>
              </a:rPr>
              <a:t>    凌晨四点的街道空旷而</a:t>
            </a:r>
            <a:r>
              <a:rPr lang="zh-CN" altLang="en-US">
                <a:solidFill>
                  <a:srgbClr val="FFFF00"/>
                </a:solidFill>
                <a:latin typeface="楷体" panose="02010609060101010101" charset="-122"/>
                <a:ea typeface="楷体" panose="02010609060101010101" charset="-122"/>
                <a:cs typeface="楷体" panose="02010609060101010101" charset="-122"/>
              </a:rPr>
              <a:t>安静</a:t>
            </a:r>
            <a:r>
              <a:rPr lang="zh-CN" altLang="en-US">
                <a:solidFill>
                  <a:srgbClr val="FFFF00"/>
                </a:solidFill>
                <a:latin typeface="楷体" panose="02010609060101010101" charset="-122"/>
                <a:ea typeface="楷体" panose="02010609060101010101" charset="-122"/>
                <a:cs typeface="楷体" panose="02010609060101010101" charset="-122"/>
              </a:rPr>
              <a:t>，这种状态持续了至少一个半小时左右。</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5" end="5"/>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838200" y="291465"/>
            <a:ext cx="4633595" cy="1325880"/>
          </a:xfrm>
        </p:spPr>
        <p:txBody>
          <a:bodyPr/>
          <a:p>
            <a:r>
              <a:rPr lang="zh-CN" altLang="en-US" sz="3600">
                <a:solidFill>
                  <a:schemeClr val="bg1"/>
                </a:solidFill>
              </a:rPr>
              <a:t>（七）句式杂糅 </a:t>
            </a:r>
            <a:endParaRPr lang="zh-CN" altLang="en-US" sz="3600">
              <a:solidFill>
                <a:schemeClr val="bg1"/>
              </a:solidFill>
            </a:endParaRPr>
          </a:p>
        </p:txBody>
      </p:sp>
      <p:sp>
        <p:nvSpPr>
          <p:cNvPr id="3" name="内容占位符 2"/>
          <p:cNvSpPr>
            <a:spLocks noGrp="1"/>
          </p:cNvSpPr>
          <p:nvPr>
            <p:ph idx="1"/>
          </p:nvPr>
        </p:nvSpPr>
        <p:spPr>
          <a:xfrm>
            <a:off x="838200" y="1825625"/>
            <a:ext cx="9395460" cy="4351655"/>
          </a:xfrm>
        </p:spPr>
        <p:txBody>
          <a:bodyPr/>
          <a:p>
            <a:pPr marL="0" indent="0">
              <a:lnSpc>
                <a:spcPct val="150000"/>
              </a:lnSpc>
              <a:buNone/>
            </a:pPr>
            <a:r>
              <a:rPr lang="en-US" altLang="zh-CN" sz="3600">
                <a:solidFill>
                  <a:schemeClr val="bg1"/>
                </a:solidFill>
              </a:rPr>
              <a:t>         </a:t>
            </a:r>
            <a:r>
              <a:rPr lang="zh-CN" altLang="en-US" sz="3600">
                <a:solidFill>
                  <a:schemeClr val="bg1"/>
                </a:solidFill>
              </a:rPr>
              <a:t>句式杂糅是表达一个内容的两种句式揉在一起，造成了语句不通顺。</a:t>
            </a:r>
            <a:endParaRPr lang="zh-CN" altLang="en-US" sz="3600">
              <a:solidFill>
                <a:schemeClr val="bg1"/>
              </a:solidFill>
            </a:endParaRPr>
          </a:p>
        </p:txBody>
      </p:sp>
    </p:spTree>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74794788"/>
          <p:cNvPicPr>
            <a:picLocks noChangeAspect="1"/>
          </p:cNvPicPr>
          <p:nvPr/>
        </p:nvPicPr>
        <p:blipFill>
          <a:blip r:embed="rId1"/>
          <a:stretch>
            <a:fillRect/>
          </a:stretch>
        </p:blipFill>
        <p:spPr>
          <a:xfrm>
            <a:off x="6350" y="17145"/>
            <a:ext cx="12179300" cy="6932295"/>
          </a:xfrm>
          <a:prstGeom prst="rect">
            <a:avLst/>
          </a:prstGeom>
        </p:spPr>
      </p:pic>
      <p:sp>
        <p:nvSpPr>
          <p:cNvPr id="3" name="内容占位符 2"/>
          <p:cNvSpPr>
            <a:spLocks noGrp="1"/>
          </p:cNvSpPr>
          <p:nvPr>
            <p:ph idx="1"/>
          </p:nvPr>
        </p:nvSpPr>
        <p:spPr>
          <a:xfrm>
            <a:off x="645160" y="1515745"/>
            <a:ext cx="11151235" cy="4351655"/>
          </a:xfrm>
        </p:spPr>
        <p:txBody>
          <a:bodyPr>
            <a:normAutofit fontScale="90000"/>
          </a:bodyPr>
          <a:p>
            <a:pPr marL="0" indent="0">
              <a:buNone/>
            </a:pP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1.这本书的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作者是</a:t>
            </a:r>
            <a:r>
              <a:rPr lang="zh-CN" altLang="en-US">
                <a:solidFill>
                  <a:schemeClr val="bg1"/>
                </a:solidFill>
                <a:latin typeface="楷体" panose="02010609060101010101" charset="-122"/>
                <a:ea typeface="楷体" panose="02010609060101010101" charset="-122"/>
                <a:cs typeface="楷体" panose="02010609060101010101" charset="-122"/>
              </a:rPr>
              <a:t>一位旅居海外的美籍华裔</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作家之手</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2.止咳祛痰片，它里面的</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主要成分是</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由</a:t>
            </a:r>
            <a:r>
              <a:rPr lang="zh-CN" altLang="en-US">
                <a:solidFill>
                  <a:schemeClr val="bg1"/>
                </a:solidFill>
                <a:latin typeface="楷体" panose="02010609060101010101" charset="-122"/>
                <a:ea typeface="楷体" panose="02010609060101010101" charset="-122"/>
                <a:cs typeface="楷体" panose="02010609060101010101" charset="-122"/>
              </a:rPr>
              <a:t>远志、菊梗、贝母等</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配制而成的</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3.中学生喜欢阅读网络小说</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的原因</a:t>
            </a:r>
            <a:r>
              <a:rPr lang="zh-CN" altLang="en-US">
                <a:solidFill>
                  <a:schemeClr val="bg1"/>
                </a:solidFill>
                <a:latin typeface="楷体" panose="02010609060101010101" charset="-122"/>
                <a:ea typeface="楷体" panose="02010609060101010101" charset="-122"/>
                <a:cs typeface="楷体" panose="02010609060101010101" charset="-122"/>
              </a:rPr>
              <a:t>，</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是</a:t>
            </a:r>
            <a:r>
              <a:rPr lang="zh-CN" altLang="en-US">
                <a:solidFill>
                  <a:schemeClr val="bg1"/>
                </a:solidFill>
                <a:latin typeface="楷体" panose="02010609060101010101" charset="-122"/>
                <a:ea typeface="楷体" panose="02010609060101010101" charset="-122"/>
                <a:cs typeface="楷体" panose="02010609060101010101" charset="-122"/>
              </a:rPr>
              <a:t>这些作品题材新颖、情节离奇</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造成的</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练习：  </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1.这些节目深受大家喜爱的原因，是因为样式多、内容丰富的缘故。</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2.</a:t>
            </a:r>
            <a:r>
              <a:rPr lang="zh-CN" altLang="en-US">
                <a:solidFill>
                  <a:srgbClr val="FFFF00"/>
                </a:solidFill>
                <a:latin typeface="楷体" panose="02010609060101010101" charset="-122"/>
                <a:ea typeface="楷体" panose="02010609060101010101" charset="-122"/>
                <a:cs typeface="楷体" panose="02010609060101010101" charset="-122"/>
                <a:sym typeface="+mn-ea"/>
              </a:rPr>
              <a:t>天津人才辈出，当代书法大家刘炳森的故乡就是天津武清人。</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
        <p:nvSpPr>
          <p:cNvPr id="5" name="标题 4"/>
          <p:cNvSpPr>
            <a:spLocks noGrp="1"/>
          </p:cNvSpPr>
          <p:nvPr>
            <p:ph type="title"/>
          </p:nvPr>
        </p:nvSpPr>
        <p:spPr>
          <a:xfrm>
            <a:off x="838200" y="291465"/>
            <a:ext cx="4633595" cy="1325880"/>
          </a:xfrm>
        </p:spPr>
        <p:txBody>
          <a:bodyPr/>
          <a:p>
            <a:r>
              <a:rPr lang="zh-CN" altLang="en-US" sz="3600">
                <a:solidFill>
                  <a:schemeClr val="bg1"/>
                </a:solidFill>
              </a:rPr>
              <a:t>（七）句式杂糅 </a:t>
            </a:r>
            <a:endParaRPr lang="zh-CN" altLang="en-US" sz="3600">
              <a:solidFill>
                <a:schemeClr val="bg1"/>
              </a:solidFill>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5" end="5"/>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p:cTn id="2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6" dur="1000"/>
                                        <p:tgtEl>
                                          <p:spTgt spid="3">
                                            <p:txEl>
                                              <p:pRg st="6" end="6"/>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p:cTn id="29"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31825" y="601345"/>
            <a:ext cx="10515600" cy="1325563"/>
          </a:xfrm>
        </p:spPr>
        <p:txBody>
          <a:bodyPr/>
          <a:p>
            <a:r>
              <a:rPr lang="zh-CN" altLang="en-US" sz="3600">
                <a:solidFill>
                  <a:schemeClr val="bg1"/>
                </a:solidFill>
              </a:rPr>
              <a:t>（八）不合逻辑 </a:t>
            </a:r>
            <a:endParaRPr lang="zh-CN" altLang="en-US" sz="3600">
              <a:solidFill>
                <a:schemeClr val="bg1"/>
              </a:solidFill>
            </a:endParaRPr>
          </a:p>
        </p:txBody>
      </p:sp>
      <p:sp>
        <p:nvSpPr>
          <p:cNvPr id="3" name="内容占位符 2"/>
          <p:cNvSpPr>
            <a:spLocks noGrp="1"/>
          </p:cNvSpPr>
          <p:nvPr>
            <p:ph idx="1"/>
          </p:nvPr>
        </p:nvSpPr>
        <p:spPr/>
        <p:txBody>
          <a:bodyPr/>
          <a:p>
            <a:pPr marL="0" indent="0">
              <a:buNone/>
            </a:pPr>
            <a:endParaRPr lang="zh-CN" altLang="en-US"/>
          </a:p>
          <a:p>
            <a:pPr marL="0" indent="0">
              <a:buNone/>
            </a:pPr>
            <a:endParaRPr lang="zh-CN" altLang="en-US"/>
          </a:p>
          <a:p>
            <a:pPr marL="0" indent="0">
              <a:buNone/>
            </a:pPr>
            <a:r>
              <a:rPr lang="zh-CN" altLang="en-US"/>
              <a:t>            </a:t>
            </a:r>
            <a:r>
              <a:rPr lang="zh-CN" altLang="en-US" sz="3200">
                <a:solidFill>
                  <a:schemeClr val="bg1"/>
                </a:solidFill>
              </a:rPr>
              <a:t>不合逻辑就是语句中的逻辑关系混乱，形成语病。</a:t>
            </a:r>
            <a:endParaRPr lang="zh-CN" altLang="en-US" sz="3200">
              <a:solidFill>
                <a:schemeClr val="bg1"/>
              </a:solidFill>
            </a:endParaRPr>
          </a:p>
        </p:txBody>
      </p:sp>
    </p:spTree>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p:txBody>
          <a:bodyPr/>
          <a:p>
            <a:r>
              <a:rPr lang="zh-CN" altLang="en-US" sz="3600">
                <a:solidFill>
                  <a:schemeClr val="bg1"/>
                </a:solidFill>
              </a:rPr>
              <a:t>（八）不合逻辑 </a:t>
            </a:r>
            <a:endParaRPr lang="zh-CN" altLang="en-US" sz="3600">
              <a:solidFill>
                <a:schemeClr val="bg1"/>
              </a:solidFill>
            </a:endParaRPr>
          </a:p>
        </p:txBody>
      </p:sp>
      <p:sp>
        <p:nvSpPr>
          <p:cNvPr id="3" name="内容占位符 2"/>
          <p:cNvSpPr>
            <a:spLocks noGrp="1"/>
          </p:cNvSpPr>
          <p:nvPr>
            <p:ph idx="1"/>
          </p:nvPr>
        </p:nvSpPr>
        <p:spPr>
          <a:xfrm>
            <a:off x="838200" y="1825625"/>
            <a:ext cx="11016615" cy="4351655"/>
          </a:xfrm>
        </p:spPr>
        <p:txBody>
          <a:bodyPr/>
          <a:p>
            <a:pPr marL="0" indent="0">
              <a:lnSpc>
                <a:spcPct val="150000"/>
              </a:lnSpc>
              <a:buNone/>
            </a:pPr>
            <a:r>
              <a:rPr lang="zh-CN" altLang="en-US" sz="3200">
                <a:solidFill>
                  <a:schemeClr val="bg1"/>
                </a:solidFill>
                <a:latin typeface="楷体" panose="02010609060101010101" charset="-122"/>
                <a:ea typeface="楷体" panose="02010609060101010101" charset="-122"/>
                <a:cs typeface="楷体" panose="02010609060101010101" charset="-122"/>
              </a:rPr>
              <a:t>例句：</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sz="3200">
                <a:solidFill>
                  <a:schemeClr val="bg1"/>
                </a:solidFill>
                <a:latin typeface="楷体" panose="02010609060101010101" charset="-122"/>
                <a:ea typeface="楷体" panose="02010609060101010101" charset="-122"/>
                <a:cs typeface="楷体" panose="02010609060101010101" charset="-122"/>
              </a:rPr>
              <a:t>    1.</a:t>
            </a:r>
            <a:r>
              <a:rPr lang="zh-CN" altLang="en-US" sz="3200">
                <a:solidFill>
                  <a:schemeClr val="accent2">
                    <a:lumMod val="60000"/>
                    <a:lumOff val="40000"/>
                  </a:schemeClr>
                </a:solidFill>
                <a:latin typeface="楷体" panose="02010609060101010101" charset="-122"/>
                <a:ea typeface="楷体" panose="02010609060101010101" charset="-122"/>
                <a:cs typeface="楷体" panose="02010609060101010101" charset="-122"/>
              </a:rPr>
              <a:t>焦裕禄这个名字</a:t>
            </a:r>
            <a:r>
              <a:rPr lang="zh-CN" altLang="en-US" sz="3200">
                <a:solidFill>
                  <a:schemeClr val="bg1"/>
                </a:solidFill>
                <a:latin typeface="楷体" panose="02010609060101010101" charset="-122"/>
                <a:ea typeface="楷体" panose="02010609060101010101" charset="-122"/>
                <a:cs typeface="楷体" panose="02010609060101010101" charset="-122"/>
              </a:rPr>
              <a:t>对于</a:t>
            </a:r>
            <a:r>
              <a:rPr lang="zh-CN" altLang="en-US" sz="3200">
                <a:solidFill>
                  <a:schemeClr val="accent2">
                    <a:lumMod val="60000"/>
                    <a:lumOff val="40000"/>
                  </a:schemeClr>
                </a:solidFill>
                <a:latin typeface="楷体" panose="02010609060101010101" charset="-122"/>
                <a:ea typeface="楷体" panose="02010609060101010101" charset="-122"/>
                <a:cs typeface="楷体" panose="02010609060101010101" charset="-122"/>
              </a:rPr>
              <a:t>广大青少年</a:t>
            </a:r>
            <a:r>
              <a:rPr lang="zh-CN" altLang="en-US" sz="3200">
                <a:solidFill>
                  <a:schemeClr val="bg1"/>
                </a:solidFill>
                <a:latin typeface="楷体" panose="02010609060101010101" charset="-122"/>
                <a:ea typeface="楷体" panose="02010609060101010101" charset="-122"/>
                <a:cs typeface="楷体" panose="02010609060101010101" charset="-122"/>
              </a:rPr>
              <a:t>来说，是不太熟悉的。</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sz="3200">
                <a:solidFill>
                  <a:schemeClr val="bg1"/>
                </a:solidFill>
                <a:latin typeface="楷体" panose="02010609060101010101" charset="-122"/>
                <a:ea typeface="楷体" panose="02010609060101010101" charset="-122"/>
                <a:cs typeface="楷体" panose="02010609060101010101" charset="-122"/>
              </a:rPr>
              <a:t>    2.汽车在</a:t>
            </a:r>
            <a:r>
              <a:rPr lang="zh-CN" altLang="en-US" sz="3200">
                <a:solidFill>
                  <a:schemeClr val="accent2">
                    <a:lumMod val="60000"/>
                    <a:lumOff val="40000"/>
                  </a:schemeClr>
                </a:solidFill>
                <a:latin typeface="楷体" panose="02010609060101010101" charset="-122"/>
                <a:ea typeface="楷体" panose="02010609060101010101" charset="-122"/>
                <a:cs typeface="楷体" panose="02010609060101010101" charset="-122"/>
              </a:rPr>
              <a:t>蜿蜒的山道上</a:t>
            </a:r>
            <a:r>
              <a:rPr lang="zh-CN" altLang="en-US" sz="3200">
                <a:solidFill>
                  <a:schemeClr val="bg1"/>
                </a:solidFill>
                <a:latin typeface="楷体" panose="02010609060101010101" charset="-122"/>
                <a:ea typeface="楷体" panose="02010609060101010101" charset="-122"/>
                <a:cs typeface="楷体" panose="02010609060101010101" charset="-122"/>
              </a:rPr>
              <a:t>急驰，如</a:t>
            </a:r>
            <a:r>
              <a:rPr lang="zh-CN" altLang="en-US" sz="3200">
                <a:solidFill>
                  <a:schemeClr val="accent2">
                    <a:lumMod val="60000"/>
                    <a:lumOff val="40000"/>
                  </a:schemeClr>
                </a:solidFill>
                <a:latin typeface="楷体" panose="02010609060101010101" charset="-122"/>
                <a:ea typeface="楷体" panose="02010609060101010101" charset="-122"/>
                <a:cs typeface="楷体" panose="02010609060101010101" charset="-122"/>
              </a:rPr>
              <a:t>离弦之箭</a:t>
            </a:r>
            <a:r>
              <a:rPr lang="zh-CN" altLang="en-US" sz="3200">
                <a:solidFill>
                  <a:schemeClr val="bg1"/>
                </a:solidFill>
                <a:latin typeface="楷体" panose="02010609060101010101" charset="-122"/>
                <a:ea typeface="楷体" panose="02010609060101010101" charset="-122"/>
                <a:cs typeface="楷体" panose="02010609060101010101" charset="-122"/>
              </a:rPr>
              <a:t>一般。</a:t>
            </a:r>
            <a:endParaRPr lang="zh-CN" altLang="en-US" sz="320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440055" y="175260"/>
            <a:ext cx="10515600" cy="1325563"/>
          </a:xfrm>
        </p:spPr>
        <p:txBody>
          <a:bodyPr/>
          <a:p>
            <a:r>
              <a:rPr lang="zh-CN" altLang="en-US" sz="3600">
                <a:solidFill>
                  <a:schemeClr val="bg1"/>
                </a:solidFill>
              </a:rPr>
              <a:t>（八）不合逻辑 </a:t>
            </a:r>
            <a:endParaRPr lang="zh-CN" altLang="en-US" sz="3600">
              <a:solidFill>
                <a:schemeClr val="bg1"/>
              </a:solidFill>
            </a:endParaRPr>
          </a:p>
        </p:txBody>
      </p:sp>
      <p:sp>
        <p:nvSpPr>
          <p:cNvPr id="3" name="内容占位符 2"/>
          <p:cNvSpPr>
            <a:spLocks noGrp="1"/>
          </p:cNvSpPr>
          <p:nvPr>
            <p:ph idx="1"/>
          </p:nvPr>
        </p:nvSpPr>
        <p:spPr>
          <a:xfrm>
            <a:off x="779780" y="1253490"/>
            <a:ext cx="11023600" cy="5324475"/>
          </a:xfrm>
        </p:spPr>
        <p:txBody>
          <a:bodyPr>
            <a:normAutofit lnSpcReduction="20000"/>
          </a:bodyPr>
          <a:p>
            <a:pPr marL="0" indent="0">
              <a:buNone/>
            </a:pPr>
            <a:r>
              <a:rPr lang="zh-CN" altLang="en-US" sz="2400"/>
              <a:t> </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注：表示递进关系的关联词，后一分句要比前一分句在意义上更深、 更加推进。</a:t>
            </a:r>
            <a:endParaRPr lang="zh-CN" altLang="en-US" sz="2400"/>
          </a:p>
          <a:p>
            <a:pPr marL="0" indent="0">
              <a:lnSpc>
                <a:spcPct val="100000"/>
              </a:lnSpc>
              <a:buNone/>
            </a:pPr>
            <a:r>
              <a:rPr lang="zh-CN" altLang="en-US" sz="2400">
                <a:solidFill>
                  <a:schemeClr val="bg1"/>
                </a:solidFill>
                <a:latin typeface="楷体" panose="02010609060101010101" charset="-122"/>
                <a:ea typeface="楷体" panose="02010609060101010101" charset="-122"/>
                <a:cs typeface="楷体" panose="02010609060101010101" charset="-122"/>
              </a:rPr>
              <a:t>例句：</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chemeClr val="bg1"/>
                </a:solidFill>
                <a:latin typeface="楷体" panose="02010609060101010101" charset="-122"/>
                <a:ea typeface="楷体" panose="02010609060101010101" charset="-122"/>
                <a:cs typeface="楷体" panose="02010609060101010101" charset="-122"/>
              </a:rPr>
              <a:t>    3.诚信教育越来越重要，因为</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不仅</a:t>
            </a:r>
            <a:r>
              <a:rPr lang="zh-CN" altLang="en-US" sz="2400">
                <a:solidFill>
                  <a:schemeClr val="bg1"/>
                </a:solidFill>
                <a:latin typeface="楷体" panose="02010609060101010101" charset="-122"/>
                <a:ea typeface="楷体" panose="02010609060101010101" charset="-122"/>
                <a:cs typeface="楷体" panose="02010609060101010101" charset="-122"/>
              </a:rPr>
              <a:t>诚信关系到国家的整体形象，</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而且</a:t>
            </a:r>
            <a:r>
              <a:rPr lang="zh-CN" altLang="en-US" sz="2400">
                <a:solidFill>
                  <a:schemeClr val="bg1"/>
                </a:solidFill>
                <a:latin typeface="楷体" panose="02010609060101010101" charset="-122"/>
                <a:ea typeface="楷体" panose="02010609060101010101" charset="-122"/>
                <a:cs typeface="楷体" panose="02010609060101010101" charset="-122"/>
              </a:rPr>
              <a:t>体现了公民的基本道德素养。</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chemeClr val="bg1"/>
                </a:solidFill>
                <a:latin typeface="楷体" panose="02010609060101010101" charset="-122"/>
                <a:ea typeface="楷体" panose="02010609060101010101" charset="-122"/>
                <a:cs typeface="楷体" panose="02010609060101010101" charset="-122"/>
              </a:rPr>
              <a:t>    4.具备一定的写作水平，</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不仅</a:t>
            </a:r>
            <a:r>
              <a:rPr lang="zh-CN" altLang="en-US" sz="2400">
                <a:solidFill>
                  <a:schemeClr val="bg1"/>
                </a:solidFill>
                <a:latin typeface="楷体" panose="02010609060101010101" charset="-122"/>
                <a:ea typeface="楷体" panose="02010609060101010101" charset="-122"/>
                <a:cs typeface="楷体" panose="02010609060101010101" charset="-122"/>
              </a:rPr>
              <a:t>能够体现中学生良好的语文学科素养，</a:t>
            </a:r>
            <a:r>
              <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rPr>
              <a:t>而且</a:t>
            </a:r>
            <a:r>
              <a:rPr lang="zh-CN" altLang="en-US" sz="2400">
                <a:solidFill>
                  <a:schemeClr val="bg1"/>
                </a:solidFill>
                <a:latin typeface="楷体" panose="02010609060101010101" charset="-122"/>
                <a:ea typeface="楷体" panose="02010609060101010101" charset="-122"/>
                <a:cs typeface="楷体" panose="02010609060101010101" charset="-122"/>
              </a:rPr>
              <a:t>还能一气呵成写出心中的感受。</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endParaRPr lang="zh-CN" altLang="en-US" sz="2400">
              <a:solidFill>
                <a:schemeClr val="accent2">
                  <a:lumMod val="60000"/>
                  <a:lumOff val="40000"/>
                </a:schemeClr>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练习：</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1.“四书五经”对初中生可能比较陌生，但语文老师却是熟悉的。</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a:t>
            </a:r>
            <a:r>
              <a:rPr lang="en-US" altLang="zh-CN" sz="2400">
                <a:solidFill>
                  <a:srgbClr val="FFFF00"/>
                </a:solidFill>
                <a:latin typeface="楷体" panose="02010609060101010101" charset="-122"/>
                <a:ea typeface="楷体" panose="02010609060101010101" charset="-122"/>
                <a:cs typeface="楷体" panose="02010609060101010101" charset="-122"/>
              </a:rPr>
              <a:t>2.</a:t>
            </a:r>
            <a:r>
              <a:rPr lang="zh-CN" altLang="en-US" sz="2400">
                <a:solidFill>
                  <a:srgbClr val="FFFF00"/>
                </a:solidFill>
                <a:latin typeface="楷体" panose="02010609060101010101" charset="-122"/>
                <a:ea typeface="楷体" panose="02010609060101010101" charset="-122"/>
                <a:cs typeface="楷体" panose="02010609060101010101" charset="-122"/>
                <a:sym typeface="+mn-ea"/>
              </a:rPr>
              <a:t>学校不仅要帮助学生搭建观察社会、眺望社会的平台，还要给学生传授知识，教会他们求知的方法。</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a:t>
            </a:r>
            <a:r>
              <a:rPr lang="en-US" altLang="zh-CN" sz="2400">
                <a:solidFill>
                  <a:srgbClr val="FFFF00"/>
                </a:solidFill>
                <a:latin typeface="楷体" panose="02010609060101010101" charset="-122"/>
                <a:ea typeface="楷体" panose="02010609060101010101" charset="-122"/>
                <a:cs typeface="楷体" panose="02010609060101010101" charset="-122"/>
              </a:rPr>
              <a:t>3.</a:t>
            </a:r>
            <a:r>
              <a:rPr lang="zh-CN" altLang="en-US" sz="2400">
                <a:solidFill>
                  <a:srgbClr val="FFFF00"/>
                </a:solidFill>
                <a:latin typeface="楷体" panose="02010609060101010101" charset="-122"/>
                <a:ea typeface="楷体" panose="02010609060101010101" charset="-122"/>
                <a:cs typeface="楷体" panose="02010609060101010101" charset="-122"/>
              </a:rPr>
              <a:t>老工人的一席话深深地触动了小邱的心，久久不能平静下来。</a:t>
            </a:r>
            <a:endParaRPr lang="zh-CN" altLang="en-US" sz="2400">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sz="2400">
                <a:solidFill>
                  <a:srgbClr val="FFFF00"/>
                </a:solidFill>
                <a:latin typeface="楷体" panose="02010609060101010101" charset="-122"/>
                <a:ea typeface="楷体" panose="02010609060101010101" charset="-122"/>
                <a:cs typeface="楷体" panose="02010609060101010101" charset="-122"/>
              </a:rPr>
              <a:t>   </a:t>
            </a:r>
            <a:endParaRPr lang="zh-CN" altLang="en-US" sz="2400">
              <a:solidFill>
                <a:srgbClr val="FFFF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5" end="5"/>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6" end="6"/>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7" end="7"/>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8" end="8"/>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734695" y="586105"/>
            <a:ext cx="10515600" cy="1325563"/>
          </a:xfrm>
        </p:spPr>
        <p:txBody>
          <a:bodyPr/>
          <a:p>
            <a:r>
              <a:rPr lang="zh-CN" altLang="en-US" sz="3600">
                <a:solidFill>
                  <a:schemeClr val="bg1"/>
                </a:solidFill>
              </a:rPr>
              <a:t>（九）歧义 </a:t>
            </a:r>
            <a:endParaRPr lang="zh-CN" altLang="en-US" sz="3600">
              <a:solidFill>
                <a:schemeClr val="bg1"/>
              </a:solidFill>
            </a:endParaRPr>
          </a:p>
        </p:txBody>
      </p:sp>
      <p:sp>
        <p:nvSpPr>
          <p:cNvPr id="3" name="内容占位符 2"/>
          <p:cNvSpPr>
            <a:spLocks noGrp="1"/>
          </p:cNvSpPr>
          <p:nvPr>
            <p:ph idx="1"/>
          </p:nvPr>
        </p:nvSpPr>
        <p:spPr>
          <a:xfrm>
            <a:off x="1383665" y="1383030"/>
            <a:ext cx="9705340" cy="4351655"/>
          </a:xfrm>
        </p:spPr>
        <p:txBody>
          <a:bodyPr/>
          <a:p>
            <a:pPr marL="0" indent="0">
              <a:buNone/>
            </a:pPr>
            <a:endParaRPr lang="zh-CN" altLang="en-US"/>
          </a:p>
          <a:p>
            <a:pPr marL="0" indent="0">
              <a:buNone/>
            </a:pPr>
            <a:endParaRPr lang="zh-CN" altLang="en-US"/>
          </a:p>
          <a:p>
            <a:pPr marL="0" indent="0">
              <a:lnSpc>
                <a:spcPct val="150000"/>
              </a:lnSpc>
              <a:buNone/>
            </a:pPr>
            <a:r>
              <a:rPr lang="zh-CN" altLang="en-US">
                <a:solidFill>
                  <a:schemeClr val="bg1"/>
                </a:solidFill>
              </a:rPr>
              <a:t>          </a:t>
            </a:r>
            <a:r>
              <a:rPr lang="zh-CN" altLang="en-US" sz="3200">
                <a:solidFill>
                  <a:schemeClr val="bg1"/>
                </a:solidFill>
              </a:rPr>
              <a:t>歧义就是句子中的某个</a:t>
            </a:r>
            <a:r>
              <a:rPr lang="zh-CN" altLang="en-US" sz="3200">
                <a:solidFill>
                  <a:schemeClr val="bg1"/>
                </a:solidFill>
              </a:rPr>
              <a:t>成分</a:t>
            </a:r>
            <a:r>
              <a:rPr lang="zh-CN" altLang="en-US" sz="3200">
                <a:solidFill>
                  <a:schemeClr val="bg1"/>
                </a:solidFill>
              </a:rPr>
              <a:t>，在上下文中有多种意思，造成表意不明。</a:t>
            </a:r>
            <a:endParaRPr lang="zh-CN" altLang="en-US" sz="3200">
              <a:solidFill>
                <a:schemeClr val="bg1"/>
              </a:solidFill>
            </a:endParaRPr>
          </a:p>
        </p:txBody>
      </p:sp>
    </p:spTree>
  </p:cSld>
  <p:clrMapOvr>
    <a:masterClrMapping/>
  </p:clrMapOvr>
  <p:transition>
    <p:split orient="ver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p:txBody>
          <a:bodyPr/>
          <a:p>
            <a:r>
              <a:rPr lang="zh-CN" altLang="en-US" sz="3600">
                <a:solidFill>
                  <a:schemeClr val="bg1"/>
                </a:solidFill>
              </a:rPr>
              <a:t>（九）歧义</a:t>
            </a:r>
            <a:endParaRPr lang="zh-CN" altLang="en-US" sz="3600">
              <a:solidFill>
                <a:schemeClr val="bg1"/>
              </a:solidFill>
            </a:endParaRPr>
          </a:p>
        </p:txBody>
      </p:sp>
      <p:sp>
        <p:nvSpPr>
          <p:cNvPr id="3" name="内容占位符 2"/>
          <p:cNvSpPr>
            <a:spLocks noGrp="1"/>
          </p:cNvSpPr>
          <p:nvPr>
            <p:ph idx="1"/>
          </p:nvPr>
        </p:nvSpPr>
        <p:spPr>
          <a:xfrm>
            <a:off x="838200" y="1426210"/>
            <a:ext cx="11222355" cy="4351655"/>
          </a:xfrm>
        </p:spPr>
        <p:txBody>
          <a:bodyPr>
            <a:normAutofit fontScale="90000"/>
          </a:bodyPr>
          <a:p>
            <a:pPr marL="0" indent="0">
              <a:lnSpc>
                <a:spcPct val="100000"/>
              </a:lnSpc>
              <a:buNone/>
            </a:pPr>
            <a:r>
              <a:rPr lang="zh-CN" altLang="en-US"/>
              <a:t> </a:t>
            </a:r>
            <a:r>
              <a:rPr lang="zh-CN" altLang="en-US">
                <a:solidFill>
                  <a:schemeClr val="bg1"/>
                </a:solidFill>
                <a:latin typeface="楷体" panose="02010609060101010101" charset="-122"/>
                <a:ea typeface="楷体" panose="02010609060101010101" charset="-122"/>
                <a:cs typeface="楷体" panose="02010609060101010101" charset="-122"/>
              </a:rPr>
              <a:t>例句：</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1.</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巴基斯坦对以色列的进攻</a:t>
            </a:r>
            <a:r>
              <a:rPr lang="zh-CN" altLang="en-US">
                <a:solidFill>
                  <a:schemeClr val="bg1"/>
                </a:solidFill>
                <a:latin typeface="楷体" panose="02010609060101010101" charset="-122"/>
                <a:ea typeface="楷体" panose="02010609060101010101" charset="-122"/>
                <a:cs typeface="楷体" panose="02010609060101010101" charset="-122"/>
              </a:rPr>
              <a:t>是早有准备的。</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2.会议结束后，他和</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几个学校的校长</a:t>
            </a:r>
            <a:r>
              <a:rPr lang="zh-CN" altLang="en-US">
                <a:solidFill>
                  <a:schemeClr val="bg1"/>
                </a:solidFill>
                <a:latin typeface="楷体" panose="02010609060101010101" charset="-122"/>
                <a:ea typeface="楷体" panose="02010609060101010101" charset="-122"/>
                <a:cs typeface="楷体" panose="02010609060101010101" charset="-122"/>
              </a:rPr>
              <a:t>合影留念。</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1"/>
                </a:solidFill>
                <a:latin typeface="楷体" panose="02010609060101010101" charset="-122"/>
                <a:ea typeface="楷体" panose="02010609060101010101" charset="-122"/>
                <a:cs typeface="楷体" panose="02010609060101010101" charset="-122"/>
              </a:rPr>
              <a:t>   3.他在某杂志生活栏目上发表的关于饮食与健康的文章，</a:t>
            </a:r>
            <a:r>
              <a:rPr lang="zh-CN" altLang="en-US">
                <a:solidFill>
                  <a:schemeClr val="accent2">
                    <a:lumMod val="60000"/>
                    <a:lumOff val="40000"/>
                  </a:schemeClr>
                </a:solidFill>
                <a:latin typeface="楷体" panose="02010609060101010101" charset="-122"/>
                <a:ea typeface="楷体" panose="02010609060101010101" charset="-122"/>
                <a:cs typeface="楷体" panose="02010609060101010101" charset="-122"/>
              </a:rPr>
              <a:t>批评的人很多</a:t>
            </a:r>
            <a:r>
              <a:rPr lang="zh-CN" altLang="en-US">
                <a:solidFill>
                  <a:schemeClr val="bg1"/>
                </a:solidFill>
                <a:latin typeface="楷体" panose="02010609060101010101" charset="-122"/>
                <a:ea typeface="楷体" panose="02010609060101010101" charset="-122"/>
                <a:cs typeface="楷体" panose="02010609060101010101" charset="-122"/>
              </a:rPr>
              <a:t>。</a:t>
            </a: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endParaRPr lang="zh-CN" altLang="en-US">
              <a:solidFill>
                <a:schemeClr val="bg1"/>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练习:</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1.县里的通知说，让赵乡长本月15日前去报道。</a:t>
            </a:r>
            <a:endParaRPr lang="zh-CN" altLang="en-US">
              <a:solidFill>
                <a:srgbClr val="FFFF00"/>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rgbClr val="FFFF00"/>
                </a:solidFill>
                <a:latin typeface="楷体" panose="02010609060101010101" charset="-122"/>
                <a:ea typeface="楷体" panose="02010609060101010101" charset="-122"/>
                <a:cs typeface="楷体" panose="02010609060101010101" charset="-122"/>
              </a:rPr>
              <a:t>   2.针对近来频频发生的校园暴力事件，几个学校的领导进行了深刻的反思。</a:t>
            </a:r>
            <a:endParaRPr lang="zh-CN" altLang="en-US">
              <a:solidFill>
                <a:srgbClr val="FFFF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5" end="5"/>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838200" y="365125"/>
            <a:ext cx="10515600" cy="1193165"/>
          </a:xfrm>
        </p:spPr>
        <p:txBody>
          <a:bodyPr/>
          <a:p>
            <a:r>
              <a:rPr lang="zh-CN" altLang="en-US" sz="3600">
                <a:solidFill>
                  <a:schemeClr val="accent2">
                    <a:lumMod val="60000"/>
                    <a:lumOff val="40000"/>
                  </a:schemeClr>
                </a:solidFill>
                <a:latin typeface="楷体" panose="02010609060101010101" charset="-122"/>
                <a:ea typeface="楷体" panose="02010609060101010101" charset="-122"/>
              </a:rPr>
              <a:t>方法归纳</a:t>
            </a:r>
            <a:endParaRPr lang="zh-CN" altLang="en-US" sz="3600">
              <a:solidFill>
                <a:schemeClr val="accent2">
                  <a:lumMod val="60000"/>
                  <a:lumOff val="40000"/>
                </a:schemeClr>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838200" y="1691005"/>
            <a:ext cx="11134090" cy="4351655"/>
          </a:xfrm>
        </p:spPr>
        <p:txBody>
          <a:bodyPr>
            <a:normAutofit lnSpcReduction="20000"/>
          </a:bodyPr>
          <a:p>
            <a:pPr marL="0" indent="0">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（一）看到</a:t>
            </a:r>
            <a:r>
              <a:rPr lang="zh-CN" altLang="en-US">
                <a:solidFill>
                  <a:schemeClr val="bg2"/>
                </a:solidFill>
                <a:latin typeface="楷体" panose="02010609060101010101" charset="-122"/>
                <a:ea typeface="楷体" panose="02010609060101010101" charset="-122"/>
                <a:cs typeface="楷体" panose="02010609060101010101" charset="-122"/>
              </a:rPr>
              <a:t>动词</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（动宾搭配不当、成分残缺）</a:t>
            </a:r>
            <a:endPar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（二</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看到</a:t>
            </a:r>
            <a:r>
              <a:rPr lang="zh-CN" altLang="en-US">
                <a:solidFill>
                  <a:schemeClr val="bg2"/>
                </a:solidFill>
                <a:latin typeface="楷体" panose="02010609060101010101" charset="-122"/>
                <a:ea typeface="楷体" panose="02010609060101010101" charset="-122"/>
                <a:cs typeface="楷体" panose="02010609060101010101" charset="-122"/>
              </a:rPr>
              <a:t>介词（介词短语）</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（缺少主语）</a:t>
            </a:r>
            <a:endPar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（三）看到</a:t>
            </a:r>
            <a:r>
              <a:rPr lang="zh-CN" altLang="en-US">
                <a:solidFill>
                  <a:schemeClr val="bg2"/>
                </a:solidFill>
                <a:latin typeface="楷体" panose="02010609060101010101" charset="-122"/>
                <a:ea typeface="楷体" panose="02010609060101010101" charset="-122"/>
                <a:cs typeface="楷体" panose="02010609060101010101" charset="-122"/>
              </a:rPr>
              <a:t>和、与、顿号</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等不放过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（语序混乱）</a:t>
            </a:r>
            <a:endPar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endParaRPr>
          </a:p>
          <a:p>
            <a:pPr marL="0" algn="l">
              <a:buClrTx/>
              <a:buSzTx/>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（四）看到</a:t>
            </a:r>
            <a:r>
              <a:rPr lang="zh-CN" altLang="en-US">
                <a:solidFill>
                  <a:schemeClr val="bg2"/>
                </a:solidFill>
                <a:latin typeface="楷体" panose="02010609060101010101" charset="-122"/>
                <a:ea typeface="楷体" panose="02010609060101010101" charset="-122"/>
                <a:cs typeface="楷体" panose="02010609060101010101" charset="-122"/>
              </a:rPr>
              <a:t>两面词</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（单面双面不匹配）</a:t>
            </a:r>
            <a:endPar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（五）看到</a:t>
            </a:r>
            <a:r>
              <a:rPr lang="zh-CN" altLang="en-US">
                <a:solidFill>
                  <a:schemeClr val="bg2"/>
                </a:solidFill>
                <a:latin typeface="楷体" panose="02010609060101010101" charset="-122"/>
                <a:ea typeface="楷体" panose="02010609060101010101" charset="-122"/>
                <a:cs typeface="楷体" panose="02010609060101010101" charset="-122"/>
              </a:rPr>
              <a:t>否定词</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（否定不当）</a:t>
            </a:r>
            <a:endPar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（六）看到</a:t>
            </a:r>
            <a:r>
              <a:rPr lang="zh-CN" altLang="en-US">
                <a:solidFill>
                  <a:schemeClr val="bg2"/>
                </a:solidFill>
                <a:latin typeface="楷体" panose="02010609060101010101" charset="-122"/>
                <a:ea typeface="楷体" panose="02010609060101010101" charset="-122"/>
                <a:cs typeface="楷体" panose="02010609060101010101" charset="-122"/>
              </a:rPr>
              <a:t>关联词</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（搭配不当、表示递进关系的关联词造成     </a:t>
            </a:r>
            <a:endPar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endParaRPr>
          </a:p>
          <a:p>
            <a:pPr marL="0" indent="0">
              <a:buNone/>
            </a:pP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                          逻辑混乱）</a:t>
            </a:r>
            <a:endPar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endParaRPr>
          </a:p>
          <a:p>
            <a:pPr marL="0" algn="l">
              <a:buClrTx/>
              <a:buSzTx/>
              <a:buNone/>
            </a:pP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（七）看到</a:t>
            </a:r>
            <a:r>
              <a:rPr lang="zh-CN" altLang="en-US">
                <a:solidFill>
                  <a:schemeClr val="bg2"/>
                </a:solidFill>
                <a:latin typeface="楷体" panose="02010609060101010101" charset="-122"/>
                <a:ea typeface="楷体" panose="02010609060101010101" charset="-122"/>
                <a:cs typeface="楷体" panose="02010609060101010101" charset="-122"/>
              </a:rPr>
              <a:t>倍数和表约数的词</a:t>
            </a:r>
            <a:r>
              <a:rPr lang="zh-CN" altLang="en-US">
                <a:solidFill>
                  <a:schemeClr val="accent5">
                    <a:lumMod val="60000"/>
                    <a:lumOff val="40000"/>
                  </a:schemeClr>
                </a:solidFill>
                <a:latin typeface="楷体" panose="02010609060101010101" charset="-122"/>
                <a:ea typeface="楷体" panose="02010609060101010101" charset="-122"/>
                <a:cs typeface="楷体" panose="02010609060101010101" charset="-122"/>
              </a:rPr>
              <a:t>不放过  </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（搭配不当、重复或</a:t>
            </a:r>
            <a:r>
              <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rPr>
              <a:t>矛盾）</a:t>
            </a:r>
            <a:endParaRPr lang="zh-CN" altLang="en-US">
              <a:solidFill>
                <a:schemeClr val="accent4">
                  <a:lumMod val="60000"/>
                  <a:lumOff val="40000"/>
                </a:schemeClr>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5" end="5"/>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accent6">
                  <a:lumMod val="60000"/>
                  <a:lumOff val="40000"/>
                </a:schemeClr>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1.下列句子没有语病的一项是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A.一个人是否善良取决于他能用自己的爱心去包裏这个世界。</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B.福楼拜家的客厅里常常回荡着爽朗的笑声和深情的眼神。</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C.读汪曾祺散文的时候，就像是欣赏一幅幅清新淡雅的素描。</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D.无论是在二十四节气中还是在人们的生活中，“白露”都是一个诗意的存在。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5" name="文本框 4"/>
          <p:cNvSpPr txBox="1"/>
          <p:nvPr/>
        </p:nvSpPr>
        <p:spPr>
          <a:xfrm>
            <a:off x="6810375" y="1913890"/>
            <a:ext cx="103124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D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3" end="3"/>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ppt_w</p:attrName>
                                        </p:attrNameLst>
                                      </p:cBhvr>
                                      <p:tavLst>
                                        <p:tav tm="0">
                                          <p:val>
                                            <p:strVal val="#ppt_w*0.70"/>
                                          </p:val>
                                        </p:tav>
                                        <p:tav tm="100000">
                                          <p:val>
                                            <p:strVal val="#ppt_w"/>
                                          </p:val>
                                        </p:tav>
                                      </p:tavLst>
                                    </p:anim>
                                    <p:anim calcmode="lin" valueType="num">
                                      <p:cBhvr>
                                        <p:cTn id="35" dur="1000" fill="hold"/>
                                        <p:tgtEl>
                                          <p:spTgt spid="5"/>
                                        </p:tgtEl>
                                        <p:attrNameLst>
                                          <p:attrName>ppt_h</p:attrName>
                                        </p:attrNameLst>
                                      </p:cBhvr>
                                      <p:tavLst>
                                        <p:tav tm="0">
                                          <p:val>
                                            <p:strVal val="#ppt_h"/>
                                          </p:val>
                                        </p:tav>
                                        <p:tav tm="100000">
                                          <p:val>
                                            <p:strVal val="#ppt_h"/>
                                          </p:val>
                                        </p:tav>
                                      </p:tavLst>
                                    </p:anim>
                                    <p:animEffect transition="in" filter="fade">
                                      <p:cBhvr>
                                        <p:cTn id="3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2832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749300" y="1544955"/>
            <a:ext cx="1089914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2.请选出下列句子中没有语病的一项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A.在学习中，我们应该注意培养自己提出问题、分析问题、解决问题的能力。</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B.港珠澳大桥的建设者，努力攻克技术难关，取得了约500项左右的专利成果。</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C.通过“主题教育”的学习，使我们认识到“不忘初心，牢记使命”的重要意义。</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D.为了保护我们的家园，必须禁止任何组织和个人不得侵占或破坏自然资源。</a:t>
            </a:r>
            <a:r>
              <a:rPr lang="zh-CN" altLang="en-US">
                <a:solidFill>
                  <a:schemeClr val="bg1"/>
                </a:solidFill>
              </a:rPr>
              <a:t>        </a:t>
            </a:r>
            <a:endParaRPr lang="zh-CN" altLang="en-US" sz="3200">
              <a:solidFill>
                <a:schemeClr val="bg1"/>
              </a:solidFill>
            </a:endParaRPr>
          </a:p>
        </p:txBody>
      </p:sp>
      <p:sp>
        <p:nvSpPr>
          <p:cNvPr id="5" name="文本框 4"/>
          <p:cNvSpPr txBox="1"/>
          <p:nvPr/>
        </p:nvSpPr>
        <p:spPr>
          <a:xfrm>
            <a:off x="7960360" y="1544955"/>
            <a:ext cx="103124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A</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26465" y="1589405"/>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3.下面句子中没有语病的一项是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A.通过开展“道路千万条，安全第一条”的知识讲座，让同学们意识到了交通规范的重要性。</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B.天津能否成为新发展理念城市的先行者，关键在于走一条中国特色城市发展道路。</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C.学校举行的汉字听写大赛，极大地增加了我们学习和使用汉字的热情。</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D.汉服是渗透中国传统文化的一种服饰，是中华民族认同感与中华民族精神的重要标志。</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7370445"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D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692910"/>
            <a:ext cx="10958830"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4.（2017和平结课）下面句子没有语病的一项是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A.在现代社会，兼具典雅韵律与人文精神的古诗词仍能阐发大家的情感共鸣。</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B.基于共同兴趣和目标，不同地域的人在社交网络中聚集、互动，这便是虚拟社群。</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C.据科学家统计，蜜蜂毎酿造一斤蜜，大约需要采集5万朵左右的花粉。</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D.由于共享单车的快速兴起，对城市综合管理水平提出更高的要求。</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286875" y="169291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B</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5.（2017河西结课）下面句子中没有语病的一项是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A.预计到2022年，我国的博物馆总量将超过八千座以上。</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B.主流媒体承担着纯洁语言、倡导文明、传递正能量。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C.尽管“古典”题材众多，但大多数作品形象刻板，情节老套。</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D.真正有价值的教育，是直指心灵的教育，是培养人生境界的教育，是提升美好品德的教育。</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974407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515620" y="1722120"/>
            <a:ext cx="543560"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a:t>
            </a:r>
            <a:r>
              <a:rPr lang="zh-CN" altLang="en-US" sz="3600">
                <a:solidFill>
                  <a:schemeClr val="accent6">
                    <a:lumMod val="60000"/>
                    <a:lumOff val="40000"/>
                  </a:schemeClr>
                </a:solidFill>
                <a:latin typeface="楷体" panose="02010609060101010101" charset="-122"/>
                <a:ea typeface="楷体" panose="02010609060101010101" charset="-122"/>
              </a:rPr>
              <a:t>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913890"/>
            <a:ext cx="11120120"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6.（2017南开一模）下面句子没有语病的一项是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A.一个人能否成为真正的读者，关键在于青少年时期养成良好的阅读习惯。</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B.2月25日市领导出访香港，确定并商讨了深港共同发展的新规划。</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C.深圳市“募师支教”项目志愿者孙影，被评选为“优秀志愿者”。</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D.由于汉字电脑录入技术的广泛运用，使人们书写汉字的机会越来越少。</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03668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36830"/>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lnSpcReduction="20000"/>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7.（2017河北一模）下列句子中有语病的一项是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A.为应对清明假期的出行高峰，高速交警第一波警力凌晨4时就到岗上班。</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B.郎平表示，她会规划球队的发展方向，而实际的带队工作由安家杰来执行。</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C.金山岭长城系明朝戚继光主持修筑，是万里长城的精华地段，素有“万里长城，金山独秀”。</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D.今年3月，一家共享单车企业与中国老牌自行车厂家“凤凰”合作，在新加坡推出首款变速共享单车。</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62660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515620" y="1722120"/>
            <a:ext cx="543560"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913890"/>
            <a:ext cx="11076305"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8.（2017西青一模）下面句子没有语病的一项是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A.临近毕业，同学们的学习态度有了明显的提高。</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B.各种新发现的流行病，使我们改正并认识了自己不良的卫生习惯。</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C.通过园林部门加大苗木补植力度，丰富绿植种类，使得美丽西青建设增添色彩。</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D.手机作为科技进步带给人类的新工具，本身并无利弊对错。</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62660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D</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913890"/>
            <a:ext cx="10958830"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9.（2017滨海一模）下面各句中，没有语病的一项是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A.延迟退休年龄，客观上有助于缓解老龄化带来的社会抚养。</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B.通过参加智慧阅读活动，同学们拓宽了视野，提高了学习语文的兴趣。</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C.人大代表建议，在中小学生校服上增添明显的反光标识，以避免交通事故不再发生。</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D.教师平时的教学活动中要注意培养孩子的创造性思维和语言表达的水平。</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1003935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B</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lnSpcReduction="20000"/>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10.（2017北辰一模）下列各句中没有语病的一项是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A.学校经常开展的安全常识教育活动，大大增强了同学们的自我安全保护。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B.能不能切实提高广大市民的综合素质，是创建文明城市的关键。</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C.亲近自然，融入自然，我们的情感会更加丰富，我们的生活会更加美好。</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D.在学习过程中，我们应该注意培养自己解决、分析、观察问题的能力。</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92124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s2012030708124711"/>
          <p:cNvPicPr>
            <a:picLocks noChangeAspect="1"/>
          </p:cNvPicPr>
          <p:nvPr/>
        </p:nvPicPr>
        <p:blipFill>
          <a:blip r:embed="rId1"/>
          <a:srcRect t="7219" r="755" b="4871"/>
          <a:stretch>
            <a:fillRect/>
          </a:stretch>
        </p:blipFill>
        <p:spPr>
          <a:xfrm>
            <a:off x="-6350" y="24130"/>
            <a:ext cx="12205335" cy="6809105"/>
          </a:xfrm>
          <a:prstGeom prst="rect">
            <a:avLst/>
          </a:prstGeom>
        </p:spPr>
      </p:pic>
      <p:pic>
        <p:nvPicPr>
          <p:cNvPr id="5" name="图片 4" descr="174794788"/>
          <p:cNvPicPr>
            <a:picLocks noChangeAspect="1"/>
          </p:cNvPicPr>
          <p:nvPr/>
        </p:nvPicPr>
        <p:blipFill>
          <a:blip r:embed="rId2"/>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1047095"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11.（2017河西二模）下列句子没有语病的一项是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A.这种网络社交工具的广泛使用，加快了信息流通的速度和质量。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B.实践证明，能否坚持体育锻炼对提高同学们的体育成绩很有成效。</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C.中国政府提出的“一带一路”发展战略将惠及沿线国家，促进这些国家的经济发展。</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D.位于张家界大峡谷的世界首座斜拉式高山峡谷玻璃桥，是目前世界上最长、最高的全透明玻璃桥之一。</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74407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sz="2400">
                <a:solidFill>
                  <a:schemeClr val="bg2"/>
                </a:solidFill>
                <a:latin typeface="楷体" panose="02010609060101010101" charset="-122"/>
                <a:ea typeface="楷体" panose="02010609060101010101" charset="-122"/>
                <a:cs typeface="楷体" panose="02010609060101010101" charset="-122"/>
              </a:rPr>
              <a:t> </a:t>
            </a:r>
            <a:r>
              <a:rPr lang="zh-CN" altLang="en-US">
                <a:solidFill>
                  <a:schemeClr val="bg2"/>
                </a:solidFill>
                <a:latin typeface="楷体" panose="02010609060101010101" charset="-122"/>
                <a:ea typeface="楷体" panose="02010609060101010101" charset="-122"/>
                <a:cs typeface="楷体" panose="02010609060101010101" charset="-122"/>
              </a:rPr>
              <a:t>12 .（2017河北二模）下列句子中没有语病的一项是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A.九龙峡山清水秀、气候凉爽宜人，是游客回归自然、享受自然的季节。</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B.国产大飞机C919的座舱环境控制系统，是由天津大学团队设计完成的。</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C.公安机关将依法对破坏、盗窃共享单车实施坚决打击。</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D.仅一周时间，京津城际高铁月票销售将近3000张左右。</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1030414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B</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675640" y="1766570"/>
            <a:ext cx="471805"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lnSpcReduction="2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13.（2017红桥二模）下面句子没有语病的一项是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A.今年第一季度，进口香蕉的价格与去年同期相比，同比下降了大约29.1％左右。</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B.近日，国家海洋局“雪龙”号科考船顺利地完成第三十三次南极科学考察。</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C.手机、平板电脑等便携式数码设备，如今已成为人们居家和出行的必备用品。</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D.在轨道交通的安装调试过程中，我们的技术人员及时解决并发现了有关的问题。</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4" name="文本框 3"/>
          <p:cNvSpPr txBox="1"/>
          <p:nvPr/>
        </p:nvSpPr>
        <p:spPr>
          <a:xfrm>
            <a:off x="977392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14.（2018西青二模）下列句子中没有语病的一项是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A.为了更好地了解天津的历史文化，我校有近90％左右的同学参加了“天津一日游”的活动。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B.能否加快开发建设滨海新区，对提升天津城市形象，支撑发展崛起意义深远。</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C.因为被评为“中国魅力名镇”，杨柳青的知名度越来越高了。</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D.学校积极推进课程改革，开展多项综合实践活动，学生非常受欢迎。</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93584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469265" y="1766570"/>
            <a:ext cx="471805"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15.（2018东丽二模）下面句子没有语病的一项是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A.糖就像烟草和酒精一样，是一种有潜在危害且容易让人上瘾。</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B.每年都有超过1000万名左右的青少年参加“全国青少年科技创新大赛”活动。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C.能否构建和谐社会，是我党开创中国特色社会主义事业新局面的一项重大任务。</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D.继承和发扬艰苦朴素的优良传统，是我们义不容辞的责任。</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50000"/>
              </a:lnSpc>
              <a:buNone/>
            </a:pP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935845"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D</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67767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16.（2018滨海二模）下面各句中没有语病的一项是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A.随着一场大雪的到来，使华北地区持续了近一个月的旱情得到了初步缓解。</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B.这次会议通过并审议了关于改进工作作风，密切联系群众的八项规定。</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C.邓稼先在“两弹”研究上即使取得了很大的成就，但没有骄傲自满。</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D.在合作学习的过程中养成主动交流的习惯，是取得进步的一个重要因素。</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10097770" y="167767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D</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85520" y="1589405"/>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17.（2018南开三模）下面句子没有语病的一项是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A.为了全面提升办学水平，育才学校决定加快创建文明校园的规模与速度。</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B.华人游子用他们所钟爱的音乐方式，在过去的岁月中创作了优秀的大</a:t>
            </a:r>
            <a:r>
              <a:rPr lang="zh-CN" altLang="en-US">
                <a:solidFill>
                  <a:schemeClr val="bg2"/>
                </a:solidFill>
                <a:latin typeface="楷体" panose="02010609060101010101" charset="-122"/>
                <a:ea typeface="楷体" panose="02010609060101010101" charset="-122"/>
                <a:cs typeface="楷体" panose="02010609060101010101" charset="-122"/>
              </a:rPr>
              <a:t>量歌曲。</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C.曹文轩获“国际安徒生奖”，实现了中国作家在该奖项上零的突破。</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D.能否杜绝“到此一游”这种不文明现象，关键是提升公民的文明素养。</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581515"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678305"/>
            <a:ext cx="10958830"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18.（2019河西结课）下面句子中，没有语病的一项是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A.通过对消费场所的各要素进行数字化、智能化处理，人工智能技术开始在实体店应用。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B.黑海局势风云突变，俄乌</a:t>
            </a:r>
            <a:r>
              <a:rPr lang="zh-CN" altLang="en-US">
                <a:solidFill>
                  <a:schemeClr val="bg2"/>
                </a:solidFill>
                <a:latin typeface="楷体" panose="02010609060101010101" charset="-122"/>
                <a:ea typeface="楷体" panose="02010609060101010101" charset="-122"/>
                <a:cs typeface="楷体" panose="02010609060101010101" charset="-122"/>
              </a:rPr>
              <a:t>双方剑拔弩张，鸟克兰表示对俄罗斯的军事打击早有准备。</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C.岁月如歌，班主任李老师的音容笑貌在我与其分别多年后依然常常在我的耳边回响。</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D.实施“校园足球计划”旨在普及足球运动，逐渐提高青少年足球的运动水平为目的。</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10141585"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A</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292735" y="1575435"/>
            <a:ext cx="574675"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56310" y="169291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19.（2019南开一模）下面句子没有语病的一项是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A.一个人如果要开创自己的光明前程，关键就是在于持之以恒的努力和付出才能够实现。</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B.民俗是民间流传的习俗、风尚，是由民众创造并世代传承的民间文化。</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C.近年来，中国出境游的公民素质明显加强，境外受访者多表示中国游客的形象大有改善。</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D.广深港高铁香港段全长26千米，是由香港特区政府出资并委托港铁公司建设和规划的。</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10141585"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B</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36830"/>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20.（2019河北一模）下列句子中没有语病的一项是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A.读经典作品会拓宽我们的人生感受和视野。</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B.通过两个月的练习，来自意大利的阿里桑同学已经可以写出像样的毛笔字了。</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C.我们学校的共青团员纷纷响应团委“人人为希望工程献爱心”。</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D.为了保护生态环境，市政府做出了不准销售、使用和生产一次性筷子的决定。</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1015619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B</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913890"/>
            <a:ext cx="1095883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21.（2019西青一模）下列句子没有语病的一项是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A.我们始终坚信有这么一天，中国的产品制造最终会成为发达国家。</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B.“戏剧进校园”成效不显著，原因是学生对戏剧不了解、不感兴趣造成的。</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C.这家工厂通过改进生产流程，使生产效率比原来提高1.5倍，产品耗能比原来减少了1.2倍。</a:t>
            </a:r>
            <a:r>
              <a:rPr lang="zh-CN" altLang="en-US">
                <a:solidFill>
                  <a:schemeClr val="bg1"/>
                </a:solidFill>
              </a:rPr>
              <a:t>  </a:t>
            </a:r>
            <a:endParaRPr lang="zh-CN" altLang="en-US">
              <a:solidFill>
                <a:schemeClr val="bg1"/>
              </a:solidFill>
            </a:endParaRPr>
          </a:p>
          <a:p>
            <a:pPr marL="0" indent="0">
              <a:lnSpc>
                <a:spcPct val="100000"/>
              </a:lnSpc>
              <a:buNone/>
            </a:pPr>
            <a:r>
              <a:rPr lang="zh-CN" altLang="en-US">
                <a:solidFill>
                  <a:schemeClr val="bg1"/>
                </a:solidFill>
              </a:rPr>
              <a:t>     </a:t>
            </a:r>
            <a:r>
              <a:rPr lang="zh-CN" altLang="en-US">
                <a:solidFill>
                  <a:schemeClr val="bg2"/>
                </a:solidFill>
                <a:latin typeface="楷体" panose="02010609060101010101" charset="-122"/>
                <a:ea typeface="楷体" panose="02010609060101010101" charset="-122"/>
                <a:cs typeface="楷体" panose="02010609060101010101" charset="-122"/>
              </a:rPr>
              <a:t>D.语文课堂要落实立德树人根本任务，将社会主义核心价值观融入教育教学全过程。</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944880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D</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675640" y="1692910"/>
            <a:ext cx="1095883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22.（2019滨海一模）下面各句中，没有语病的一项是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A.高铁开进机场，将充分发展滨海新区作为京津冀交通枢纽的作用。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B.大桥设计、运营、施工的全过程，实现最小程度破坏、最大限度保护的建设目标。</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C.通过数字化、智能化处理，人工智能技术在实体店中得到应用。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D.一些家长没有意识到“手机综合症”是一种病，而是采用简单粗暴的方式防止孩子不玩手机。</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10288905" y="169291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26465" y="1707515"/>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23.（2019东丽一模）下面句子没有语病的一项是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A.一个简单的电话，一句平常的问候，都是对亲情最生动的演绎和诠释。</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B.能否彻底治理环境污染，留住碧水蓝天，关键在于有关部门严格执法。</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C.在学习过程中，我们应该注意培养自己解决、分析、观察问题的能力。</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D.历史伟人之所以让后人铭记的原因，在于其思想和人格的不朽，而不是坊间逸事。</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920605" y="170751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A</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070" y="1913890"/>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24.（2019河西一模）下面句子中，没有语病的一项是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A.会不会用心观察，能不能重视积累，是提高写作水平的基础。</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B.在阅读文学名著的过程中，常常使我们明白许多做人的道理，悟出人生的真谛。</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C.他课上认真听讲，课下有工夫就阅读书刊，全班同学没有一个不说他学习不积极。</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D.营造健康文明的网络文化环境，已成为新时期精神文明建设的迫切需要。</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10200640" y="191389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D</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3689985" cy="1016635"/>
          </a:xfrm>
        </p:spPr>
        <p:txBody>
          <a:bodyPr/>
          <a:p>
            <a:r>
              <a:rPr lang="zh-CN" altLang="en-US" sz="3600">
                <a:solidFill>
                  <a:schemeClr val="accent6">
                    <a:lumMod val="60000"/>
                    <a:lumOff val="40000"/>
                  </a:schemeClr>
                </a:solidFill>
                <a:latin typeface="楷体" panose="02010609060101010101" charset="-122"/>
                <a:ea typeface="楷体" panose="02010609060101010101" charset="-122"/>
              </a:rPr>
              <a:t>真题演练</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85520" y="1589405"/>
            <a:ext cx="10693400" cy="4719955"/>
          </a:xfrm>
        </p:spPr>
        <p:txBody>
          <a:bodyPr>
            <a:normAutofit/>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25.（2019红桥一模）下列句子没有语病的一项是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A.高校应该有容纳一家书店的肚量，让书店在校园里壮大、成长、生根。</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B.目前，游船公司将进一步加大周边文化产品的开发力度，满足游客文化消费。</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C.北运河畔，8000余株桃树绽放花蕾，广大游客徜徉花海，感受着浓浓的春日气息。</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D.2018年，我市共推出600位“天津好人”，其中有14位当选“中国好人”称号。</a:t>
            </a:r>
            <a:r>
              <a:rPr lang="zh-CN" altLang="en-US">
                <a:solidFill>
                  <a:schemeClr val="bg1"/>
                </a:solidFill>
              </a:rPr>
              <a:t>        </a:t>
            </a:r>
            <a:endParaRPr lang="zh-CN" altLang="en-US" sz="3200">
              <a:solidFill>
                <a:schemeClr val="bg1"/>
              </a:solidFill>
            </a:endParaRPr>
          </a:p>
        </p:txBody>
      </p:sp>
      <p:sp>
        <p:nvSpPr>
          <p:cNvPr id="6" name="文本框 5"/>
          <p:cNvSpPr txBox="1"/>
          <p:nvPr/>
        </p:nvSpPr>
        <p:spPr>
          <a:xfrm>
            <a:off x="9846945"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chemeClr val="bg2"/>
                </a:solidFill>
                <a:latin typeface="楷体" panose="02010609060101010101" charset="-122"/>
                <a:ea typeface="楷体" panose="02010609060101010101" charset="-122"/>
                <a:cs typeface="楷体" panose="02010609060101010101" charset="-122"/>
                <a:sym typeface="+mn-ea"/>
              </a:rPr>
              <a:t>C</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endParaRPr lang="zh-CN" altLang="en-US" sz="2800">
              <a:solidFill>
                <a:schemeClr val="bg2"/>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zh-CN" altLang="en-US" sz="3600" b="1">
                <a:solidFill>
                  <a:schemeClr val="accent2">
                    <a:lumMod val="40000"/>
                    <a:lumOff val="60000"/>
                  </a:schemeClr>
                </a:solidFill>
                <a:latin typeface="楷体" panose="02010609060101010101" charset="-122"/>
                <a:ea typeface="楷体" panose="02010609060101010101" charset="-122"/>
              </a:rPr>
              <a:t>近五年天津中考题型对比分析</a:t>
            </a:r>
            <a:endParaRPr lang="zh-CN" altLang="en-US" sz="3600" b="1">
              <a:solidFill>
                <a:schemeClr val="accent2">
                  <a:lumMod val="40000"/>
                  <a:lumOff val="60000"/>
                </a:schemeClr>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705" y="1589405"/>
            <a:ext cx="801179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1.（2015中考）下面句子中没有语病的一项是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A.为了全面提升办学水平，育才学校决定加快创建文明校园的规模与速度。</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B.深受天津人民喜爱的曲艺名家苏文茂先生，是津味相声的杰出代表。</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C.随着对各区县的实地调查，使专家组对当地义务教育达标状况有了全面了解。</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D.市十六届人大第十八次会议，通过并审议了新修订的《天津市滨海新区条例》。</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9406255" y="2743200"/>
            <a:ext cx="1783715" cy="460375"/>
          </a:xfrm>
          <a:prstGeom prst="rect">
            <a:avLst/>
          </a:prstGeom>
          <a:noFill/>
        </p:spPr>
        <p:txBody>
          <a:bodyPr wrap="square" rtlCol="0">
            <a:spAutoFit/>
          </a:bodyPr>
          <a:p>
            <a:r>
              <a:rPr lang="zh-CN" altLang="en-US" sz="2400">
                <a:solidFill>
                  <a:srgbClr val="FFFF00"/>
                </a:solidFill>
              </a:rPr>
              <a:t>搭 配 不 当</a:t>
            </a:r>
            <a:endParaRPr lang="zh-CN" altLang="en-US" sz="2400">
              <a:solidFill>
                <a:srgbClr val="FFFF00"/>
              </a:solidFill>
            </a:endParaRPr>
          </a:p>
        </p:txBody>
      </p:sp>
      <p:sp>
        <p:nvSpPr>
          <p:cNvPr id="6" name="文本框 5"/>
          <p:cNvSpPr txBox="1"/>
          <p:nvPr/>
        </p:nvSpPr>
        <p:spPr>
          <a:xfrm>
            <a:off x="9406255" y="4527550"/>
            <a:ext cx="1798320" cy="460375"/>
          </a:xfrm>
          <a:prstGeom prst="rect">
            <a:avLst/>
          </a:prstGeom>
          <a:noFill/>
        </p:spPr>
        <p:txBody>
          <a:bodyPr wrap="square" rtlCol="0">
            <a:spAutoFit/>
          </a:bodyPr>
          <a:p>
            <a:r>
              <a:rPr lang="zh-CN" altLang="en-US" sz="2400">
                <a:solidFill>
                  <a:srgbClr val="FFFF00"/>
                </a:solidFill>
              </a:rPr>
              <a:t>成 分 残 缺</a:t>
            </a:r>
            <a:endParaRPr lang="zh-CN" altLang="en-US" sz="2400">
              <a:solidFill>
                <a:schemeClr val="bg2"/>
              </a:solidFill>
            </a:endParaRPr>
          </a:p>
        </p:txBody>
      </p:sp>
      <p:sp>
        <p:nvSpPr>
          <p:cNvPr id="7" name="文本框 6"/>
          <p:cNvSpPr txBox="1"/>
          <p:nvPr/>
        </p:nvSpPr>
        <p:spPr>
          <a:xfrm>
            <a:off x="9406255" y="5514975"/>
            <a:ext cx="2122805" cy="460375"/>
          </a:xfrm>
          <a:prstGeom prst="rect">
            <a:avLst/>
          </a:prstGeom>
          <a:noFill/>
        </p:spPr>
        <p:txBody>
          <a:bodyPr wrap="square" rtlCol="0">
            <a:spAutoFit/>
          </a:bodyPr>
          <a:p>
            <a:r>
              <a:rPr lang="zh-CN" altLang="en-US" sz="2400">
                <a:solidFill>
                  <a:srgbClr val="FFFF00"/>
                </a:solidFill>
              </a:rPr>
              <a:t>语 序 不 当</a:t>
            </a:r>
            <a:endParaRPr lang="zh-CN" altLang="en-US" sz="2400">
              <a:solidFill>
                <a:schemeClr val="bg2"/>
              </a:solidFill>
            </a:endParaRPr>
          </a:p>
        </p:txBody>
      </p:sp>
      <p:sp>
        <p:nvSpPr>
          <p:cNvPr id="8" name="文本框 7"/>
          <p:cNvSpPr txBox="1"/>
          <p:nvPr/>
        </p:nvSpPr>
        <p:spPr>
          <a:xfrm>
            <a:off x="6942455" y="206121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B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1"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0.70"/>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1"/>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zh-CN" altLang="en-US" sz="3600" b="1">
                <a:solidFill>
                  <a:schemeClr val="accent2">
                    <a:lumMod val="40000"/>
                    <a:lumOff val="60000"/>
                  </a:schemeClr>
                </a:solidFill>
                <a:latin typeface="楷体" panose="02010609060101010101" charset="-122"/>
                <a:ea typeface="楷体" panose="02010609060101010101" charset="-122"/>
              </a:rPr>
              <a:t>近五年天津中考题型对比分析</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705" y="1589405"/>
            <a:ext cx="801179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2.（2016天津中考）下面句子没有语病的一项是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A.有关领导在会议上明确要求，各部门必须尽快提高传染病防控工作。</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B.曹文轩获“国际安徒生奖”，实现了中国作家在该奖项上零的突破。</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C.随着部分地区高大树木的减少，使某些珍稀鸟类只能选择在高压电塔上筑巢。</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D.在巡检排查过程中，我市供电部门解决并发现了居民用电方面的问题。</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9406255" y="2743200"/>
            <a:ext cx="1783715" cy="460375"/>
          </a:xfrm>
          <a:prstGeom prst="rect">
            <a:avLst/>
          </a:prstGeom>
          <a:noFill/>
        </p:spPr>
        <p:txBody>
          <a:bodyPr wrap="square" rtlCol="0">
            <a:spAutoFit/>
          </a:bodyPr>
          <a:p>
            <a:r>
              <a:rPr lang="zh-CN" altLang="en-US" sz="2400">
                <a:solidFill>
                  <a:srgbClr val="FFFF00"/>
                </a:solidFill>
              </a:rPr>
              <a:t>搭 配 不 当</a:t>
            </a:r>
            <a:endParaRPr lang="zh-CN" altLang="en-US" sz="2400">
              <a:solidFill>
                <a:srgbClr val="FFFF00"/>
              </a:solidFill>
            </a:endParaRPr>
          </a:p>
        </p:txBody>
      </p:sp>
      <p:sp>
        <p:nvSpPr>
          <p:cNvPr id="6" name="文本框 5"/>
          <p:cNvSpPr txBox="1"/>
          <p:nvPr/>
        </p:nvSpPr>
        <p:spPr>
          <a:xfrm>
            <a:off x="9406255" y="4527550"/>
            <a:ext cx="1798320" cy="460375"/>
          </a:xfrm>
          <a:prstGeom prst="rect">
            <a:avLst/>
          </a:prstGeom>
          <a:noFill/>
        </p:spPr>
        <p:txBody>
          <a:bodyPr wrap="square" rtlCol="0">
            <a:spAutoFit/>
          </a:bodyPr>
          <a:p>
            <a:r>
              <a:rPr lang="zh-CN" altLang="en-US" sz="2400">
                <a:solidFill>
                  <a:srgbClr val="FFFF00"/>
                </a:solidFill>
              </a:rPr>
              <a:t>成 分 残 缺</a:t>
            </a:r>
            <a:endParaRPr lang="zh-CN" altLang="en-US" sz="2400">
              <a:solidFill>
                <a:srgbClr val="FFFF00"/>
              </a:solidFill>
            </a:endParaRPr>
          </a:p>
        </p:txBody>
      </p:sp>
      <p:sp>
        <p:nvSpPr>
          <p:cNvPr id="7" name="文本框 6"/>
          <p:cNvSpPr txBox="1"/>
          <p:nvPr/>
        </p:nvSpPr>
        <p:spPr>
          <a:xfrm>
            <a:off x="9406255" y="5514975"/>
            <a:ext cx="2122805" cy="460375"/>
          </a:xfrm>
          <a:prstGeom prst="rect">
            <a:avLst/>
          </a:prstGeom>
          <a:noFill/>
        </p:spPr>
        <p:txBody>
          <a:bodyPr wrap="square" rtlCol="0">
            <a:spAutoFit/>
          </a:bodyPr>
          <a:p>
            <a:r>
              <a:rPr lang="zh-CN" altLang="en-US" sz="2400">
                <a:solidFill>
                  <a:srgbClr val="FFFF00"/>
                </a:solidFill>
              </a:rPr>
              <a:t>语 序 不 当</a:t>
            </a:r>
            <a:endParaRPr lang="zh-CN" altLang="en-US" sz="2400">
              <a:solidFill>
                <a:srgbClr val="FFFF00"/>
              </a:solidFill>
            </a:endParaRPr>
          </a:p>
        </p:txBody>
      </p:sp>
      <p:sp>
        <p:nvSpPr>
          <p:cNvPr id="8" name="文本框 7"/>
          <p:cNvSpPr txBox="1"/>
          <p:nvPr/>
        </p:nvSpPr>
        <p:spPr>
          <a:xfrm>
            <a:off x="7030720" y="209042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B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p:cTn id="20"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21"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p:cTn id="2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2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29"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45795" y="572770"/>
            <a:ext cx="6726555" cy="1016635"/>
          </a:xfrm>
        </p:spPr>
        <p:txBody>
          <a:bodyPr>
            <a:normAutofit/>
          </a:bodyPr>
          <a:p>
            <a:r>
              <a:rPr lang="zh-CN" altLang="en-US" sz="3600" b="1">
                <a:solidFill>
                  <a:schemeClr val="accent2">
                    <a:lumMod val="40000"/>
                    <a:lumOff val="60000"/>
                  </a:schemeClr>
                </a:solidFill>
                <a:latin typeface="楷体" panose="02010609060101010101" charset="-122"/>
                <a:ea typeface="楷体" panose="02010609060101010101" charset="-122"/>
              </a:rPr>
              <a:t>近五年天津中考题型对比分析</a:t>
            </a:r>
            <a:endParaRPr lang="zh-CN" altLang="en-US" sz="3600" b="1">
              <a:solidFill>
                <a:schemeClr val="accent2">
                  <a:lumMod val="40000"/>
                  <a:lumOff val="60000"/>
                </a:schemeClr>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705" y="1589405"/>
            <a:ext cx="8011795" cy="4719955"/>
          </a:xfrm>
        </p:spPr>
        <p:txBody>
          <a:bodyPr>
            <a:normAutofit lnSpcReduction="2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3.（2017天津中考）下面句子没有语病的一项是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A.经过表决、推举、讨论等一系列程序，出席职工代表大会的人选顺利产生。</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B.即将召开的第十三届全运会增设了围棋、攀</a:t>
            </a:r>
            <a:r>
              <a:rPr lang="zh-CN" altLang="en-US">
                <a:solidFill>
                  <a:schemeClr val="bg2"/>
                </a:solidFill>
                <a:latin typeface="楷体" panose="02010609060101010101" charset="-122"/>
                <a:ea typeface="楷体" panose="02010609060101010101" charset="-122"/>
                <a:cs typeface="楷体" panose="02010609060101010101" charset="-122"/>
              </a:rPr>
              <a:t>岩、龙舟等深受群众喜爱的体育项目。</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C.一个人能否成为真正的读者，关键在于青少年时期养成良好的阅读习惯。</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D.随着“天舟一号”的成功发射，标志着我国航天科技已经达到世界领先水平。</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9568180" y="4279900"/>
            <a:ext cx="1783715" cy="460375"/>
          </a:xfrm>
          <a:prstGeom prst="rect">
            <a:avLst/>
          </a:prstGeom>
          <a:noFill/>
        </p:spPr>
        <p:txBody>
          <a:bodyPr wrap="square" rtlCol="0">
            <a:spAutoFit/>
          </a:bodyPr>
          <a:p>
            <a:r>
              <a:rPr lang="zh-CN" altLang="en-US" sz="2400">
                <a:solidFill>
                  <a:srgbClr val="FFFF00"/>
                </a:solidFill>
              </a:rPr>
              <a:t>搭 配 不 当</a:t>
            </a:r>
            <a:endParaRPr lang="zh-CN" altLang="en-US" sz="2400">
              <a:solidFill>
                <a:srgbClr val="FFFF00"/>
              </a:solidFill>
            </a:endParaRPr>
          </a:p>
        </p:txBody>
      </p:sp>
      <p:sp>
        <p:nvSpPr>
          <p:cNvPr id="6" name="文本框 5"/>
          <p:cNvSpPr txBox="1"/>
          <p:nvPr/>
        </p:nvSpPr>
        <p:spPr>
          <a:xfrm>
            <a:off x="9553575" y="4925695"/>
            <a:ext cx="1798320" cy="460375"/>
          </a:xfrm>
          <a:prstGeom prst="rect">
            <a:avLst/>
          </a:prstGeom>
          <a:noFill/>
        </p:spPr>
        <p:txBody>
          <a:bodyPr wrap="square" rtlCol="0">
            <a:spAutoFit/>
          </a:bodyPr>
          <a:p>
            <a:r>
              <a:rPr lang="zh-CN" altLang="en-US" sz="2400">
                <a:solidFill>
                  <a:srgbClr val="FFFF00"/>
                </a:solidFill>
              </a:rPr>
              <a:t>成 分 残 缺</a:t>
            </a:r>
            <a:endParaRPr lang="zh-CN" altLang="en-US" sz="2400">
              <a:solidFill>
                <a:srgbClr val="FFFF00"/>
              </a:solidFill>
            </a:endParaRPr>
          </a:p>
        </p:txBody>
      </p:sp>
      <p:sp>
        <p:nvSpPr>
          <p:cNvPr id="7" name="文本框 6"/>
          <p:cNvSpPr txBox="1"/>
          <p:nvPr/>
        </p:nvSpPr>
        <p:spPr>
          <a:xfrm>
            <a:off x="9553575" y="2625725"/>
            <a:ext cx="2122805" cy="460375"/>
          </a:xfrm>
          <a:prstGeom prst="rect">
            <a:avLst/>
          </a:prstGeom>
          <a:noFill/>
        </p:spPr>
        <p:txBody>
          <a:bodyPr wrap="square" rtlCol="0">
            <a:spAutoFit/>
          </a:bodyPr>
          <a:p>
            <a:r>
              <a:rPr lang="zh-CN" altLang="en-US" sz="2400">
                <a:solidFill>
                  <a:srgbClr val="FFFF00"/>
                </a:solidFill>
              </a:rPr>
              <a:t>语 序 不 当</a:t>
            </a:r>
            <a:endParaRPr lang="zh-CN" altLang="en-US" sz="2400">
              <a:solidFill>
                <a:srgbClr val="FFFF00"/>
              </a:solidFill>
            </a:endParaRPr>
          </a:p>
        </p:txBody>
      </p:sp>
      <p:sp>
        <p:nvSpPr>
          <p:cNvPr id="8" name="文本框 7"/>
          <p:cNvSpPr txBox="1"/>
          <p:nvPr/>
        </p:nvSpPr>
        <p:spPr>
          <a:xfrm>
            <a:off x="7060565" y="200152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B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strVal val="#ppt_w*0.70"/>
                                          </p:val>
                                        </p:tav>
                                        <p:tav tm="100000">
                                          <p:val>
                                            <p:strVal val="#ppt_w"/>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strVal val="#ppt_w*0.70"/>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Effect transition="in" filter="fade">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pPr algn="l">
              <a:buClrTx/>
              <a:buSzTx/>
              <a:buFontTx/>
            </a:pPr>
            <a:r>
              <a:rPr lang="zh-CN" altLang="en-US" sz="3600" b="1">
                <a:solidFill>
                  <a:schemeClr val="accent2">
                    <a:lumMod val="40000"/>
                    <a:lumOff val="60000"/>
                  </a:schemeClr>
                </a:solidFill>
                <a:latin typeface="楷体" panose="02010609060101010101" charset="-122"/>
                <a:ea typeface="楷体" panose="02010609060101010101" charset="-122"/>
              </a:rPr>
              <a:t>近五年天津中考题型对比分析</a:t>
            </a:r>
            <a:endParaRPr lang="zh-CN" altLang="en-US" sz="3600" b="1">
              <a:solidFill>
                <a:schemeClr val="accent2">
                  <a:lumMod val="40000"/>
                  <a:lumOff val="60000"/>
                </a:schemeClr>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705" y="1589405"/>
            <a:ext cx="801179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4.（2018天津中考）下面句子没有语病的一项是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A.各级医院先后采用了互联网挂号、电话预约等办法，改善医疗服务水平。</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B.作为年轻一代，我们要担负起发扬、继承中华民族优秀传统文化的责任。</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C.随着新媒体发展和信息化提速，使人们的阅读方式发生了翻天覆地的变化。</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D.天津是中国近代工业的发祥地，在我国制造业发展史上占有举足轻重的地位。</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9406255" y="2743200"/>
            <a:ext cx="1783715" cy="460375"/>
          </a:xfrm>
          <a:prstGeom prst="rect">
            <a:avLst/>
          </a:prstGeom>
          <a:noFill/>
        </p:spPr>
        <p:txBody>
          <a:bodyPr wrap="square" rtlCol="0">
            <a:spAutoFit/>
          </a:bodyPr>
          <a:p>
            <a:r>
              <a:rPr lang="zh-CN" altLang="en-US" sz="2400">
                <a:solidFill>
                  <a:srgbClr val="FFFF00"/>
                </a:solidFill>
              </a:rPr>
              <a:t>搭 配 不 当</a:t>
            </a:r>
            <a:endParaRPr lang="zh-CN" altLang="en-US" sz="2400">
              <a:solidFill>
                <a:srgbClr val="FFFF00"/>
              </a:solidFill>
            </a:endParaRPr>
          </a:p>
        </p:txBody>
      </p:sp>
      <p:sp>
        <p:nvSpPr>
          <p:cNvPr id="6" name="文本框 5"/>
          <p:cNvSpPr txBox="1"/>
          <p:nvPr/>
        </p:nvSpPr>
        <p:spPr>
          <a:xfrm>
            <a:off x="9406255" y="4527550"/>
            <a:ext cx="1798320" cy="460375"/>
          </a:xfrm>
          <a:prstGeom prst="rect">
            <a:avLst/>
          </a:prstGeom>
          <a:noFill/>
        </p:spPr>
        <p:txBody>
          <a:bodyPr wrap="square" rtlCol="0">
            <a:spAutoFit/>
          </a:bodyPr>
          <a:p>
            <a:r>
              <a:rPr lang="zh-CN" altLang="en-US" sz="2400">
                <a:solidFill>
                  <a:srgbClr val="FFFF00"/>
                </a:solidFill>
              </a:rPr>
              <a:t>成 分 残 缺</a:t>
            </a:r>
            <a:endParaRPr lang="zh-CN" altLang="en-US" sz="2400">
              <a:solidFill>
                <a:srgbClr val="FFFF00"/>
              </a:solidFill>
            </a:endParaRPr>
          </a:p>
        </p:txBody>
      </p:sp>
      <p:sp>
        <p:nvSpPr>
          <p:cNvPr id="7" name="文本框 6"/>
          <p:cNvSpPr txBox="1"/>
          <p:nvPr/>
        </p:nvSpPr>
        <p:spPr>
          <a:xfrm>
            <a:off x="9406255" y="3719195"/>
            <a:ext cx="2122805" cy="460375"/>
          </a:xfrm>
          <a:prstGeom prst="rect">
            <a:avLst/>
          </a:prstGeom>
          <a:noFill/>
        </p:spPr>
        <p:txBody>
          <a:bodyPr wrap="square" rtlCol="0">
            <a:spAutoFit/>
          </a:bodyPr>
          <a:p>
            <a:r>
              <a:rPr lang="zh-CN" altLang="en-US" sz="2400">
                <a:solidFill>
                  <a:srgbClr val="FFFF00"/>
                </a:solidFill>
              </a:rPr>
              <a:t>语 序 不 当</a:t>
            </a:r>
            <a:endParaRPr lang="zh-CN" altLang="en-US" sz="2400">
              <a:solidFill>
                <a:srgbClr val="FFFF00"/>
              </a:solidFill>
            </a:endParaRPr>
          </a:p>
        </p:txBody>
      </p:sp>
      <p:sp>
        <p:nvSpPr>
          <p:cNvPr id="8" name="文本框 7"/>
          <p:cNvSpPr txBox="1"/>
          <p:nvPr/>
        </p:nvSpPr>
        <p:spPr>
          <a:xfrm>
            <a:off x="7402195" y="2001520"/>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D</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0.7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strVal val="#ppt_w*0.70"/>
                                          </p:val>
                                        </p:tav>
                                        <p:tav tm="100000">
                                          <p:val>
                                            <p:strVal val="#ppt_w"/>
                                          </p:val>
                                        </p:tav>
                                      </p:tavLst>
                                    </p:anim>
                                    <p:anim calcmode="lin" valueType="num">
                                      <p:cBhvr>
                                        <p:cTn id="21" dur="1000" fill="hold"/>
                                        <p:tgtEl>
                                          <p:spTgt spid="7"/>
                                        </p:tgtEl>
                                        <p:attrNameLst>
                                          <p:attrName>ppt_h</p:attrName>
                                        </p:attrNameLst>
                                      </p:cBhvr>
                                      <p:tavLst>
                                        <p:tav tm="0">
                                          <p:val>
                                            <p:strVal val="#ppt_h"/>
                                          </p:val>
                                        </p:tav>
                                        <p:tav tm="100000">
                                          <p:val>
                                            <p:strVal val="#ppt_h"/>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strVal val="#ppt_w*0.70"/>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Effect transition="in" filter="fade">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7" grpId="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zh-CN" altLang="en-US" sz="3600" b="1">
                <a:solidFill>
                  <a:schemeClr val="accent2">
                    <a:lumMod val="40000"/>
                    <a:lumOff val="60000"/>
                  </a:schemeClr>
                </a:solidFill>
                <a:latin typeface="楷体" panose="02010609060101010101" charset="-122"/>
                <a:ea typeface="楷体" panose="02010609060101010101" charset="-122"/>
              </a:rPr>
              <a:t>近五年天津中考题型对比分析</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41705" y="1589405"/>
            <a:ext cx="1048829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5.（2019天津中考）下面一段话有语病的一句是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30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①国产科幻电影《流浪地球》高居今年春节档电影票房排行榜首位。②这部影片讲述了太阳即将毁灭，人类试图带着地球一起逃离太阳系，寻找新家园的故事。③影片体现的英雄情怀、故土情结和国际合作理念，带给我们许多启示。④由于《流浪地球》的热映，使中国科幻电影事业迈</a:t>
            </a:r>
            <a:r>
              <a:rPr lang="zh-CN" altLang="en-US">
                <a:solidFill>
                  <a:schemeClr val="bg2"/>
                </a:solidFill>
                <a:latin typeface="楷体" panose="02010609060101010101" charset="-122"/>
                <a:ea typeface="楷体" panose="02010609060101010101" charset="-122"/>
                <a:cs typeface="楷体" panose="02010609060101010101" charset="-122"/>
              </a:rPr>
              <a:t>向一个新时代.</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30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A.第①句       B.第②句       C.第③句       D.第④句</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8978900" y="5524500"/>
            <a:ext cx="1798320" cy="460375"/>
          </a:xfrm>
          <a:prstGeom prst="rect">
            <a:avLst/>
          </a:prstGeom>
          <a:noFill/>
        </p:spPr>
        <p:txBody>
          <a:bodyPr wrap="square" rtlCol="0">
            <a:spAutoFit/>
          </a:bodyPr>
          <a:p>
            <a:r>
              <a:rPr lang="zh-CN" altLang="en-US" sz="2400">
                <a:solidFill>
                  <a:srgbClr val="FFFF00"/>
                </a:solidFill>
              </a:rPr>
              <a:t>成 分 残 缺</a:t>
            </a:r>
            <a:endParaRPr lang="zh-CN" altLang="en-US" sz="2400">
              <a:solidFill>
                <a:srgbClr val="FFFF00"/>
              </a:solidFill>
            </a:endParaRPr>
          </a:p>
        </p:txBody>
      </p:sp>
      <p:sp>
        <p:nvSpPr>
          <p:cNvPr id="8" name="文本框 7"/>
          <p:cNvSpPr txBox="1"/>
          <p:nvPr/>
        </p:nvSpPr>
        <p:spPr>
          <a:xfrm>
            <a:off x="9522460"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D</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23771846_214308722087_2"/>
          <p:cNvPicPr>
            <a:picLocks noChangeAspect="1"/>
          </p:cNvPicPr>
          <p:nvPr/>
        </p:nvPicPr>
        <p:blipFill>
          <a:blip r:embed="rId1"/>
          <a:srcRect l="1777" t="3891" r="974" b="3397"/>
          <a:stretch>
            <a:fillRect/>
          </a:stretch>
        </p:blipFill>
        <p:spPr>
          <a:xfrm>
            <a:off x="-8890" y="-12065"/>
            <a:ext cx="12209780" cy="6911340"/>
          </a:xfrm>
          <a:prstGeom prst="rect">
            <a:avLst/>
          </a:prstGeom>
        </p:spPr>
      </p:pic>
      <p:sp>
        <p:nvSpPr>
          <p:cNvPr id="2" name="标题 1"/>
          <p:cNvSpPr>
            <a:spLocks noGrp="1"/>
          </p:cNvSpPr>
          <p:nvPr>
            <p:ph type="title"/>
          </p:nvPr>
        </p:nvSpPr>
        <p:spPr>
          <a:xfrm>
            <a:off x="1950720" y="647065"/>
            <a:ext cx="8421370" cy="1016635"/>
          </a:xfrm>
        </p:spPr>
        <p:txBody>
          <a:bodyPr>
            <a:normAutofit/>
          </a:bodyPr>
          <a:p>
            <a:r>
              <a:rPr lang="zh-CN" altLang="en-US" sz="3600">
                <a:solidFill>
                  <a:schemeClr val="accent6">
                    <a:lumMod val="40000"/>
                    <a:lumOff val="60000"/>
                  </a:schemeClr>
                </a:solidFill>
                <a:latin typeface="楷体" panose="02010609060101010101" charset="-122"/>
                <a:ea typeface="楷体" panose="02010609060101010101" charset="-122"/>
              </a:rPr>
              <a:t>2015-2019年天津中考语病题型分析归纳 </a:t>
            </a:r>
            <a:endParaRPr lang="zh-CN" altLang="en-US" sz="3600">
              <a:solidFill>
                <a:schemeClr val="accent6">
                  <a:lumMod val="40000"/>
                  <a:lumOff val="60000"/>
                </a:schemeClr>
              </a:solidFill>
              <a:latin typeface="楷体" panose="02010609060101010101" charset="-122"/>
              <a:ea typeface="楷体" panose="02010609060101010101" charset="-122"/>
            </a:endParaRPr>
          </a:p>
        </p:txBody>
      </p:sp>
      <p:graphicFrame>
        <p:nvGraphicFramePr>
          <p:cNvPr id="6" name="表格 5"/>
          <p:cNvGraphicFramePr/>
          <p:nvPr/>
        </p:nvGraphicFramePr>
        <p:xfrm>
          <a:off x="1497330" y="1663700"/>
          <a:ext cx="9328150" cy="4018280"/>
        </p:xfrm>
        <a:graphic>
          <a:graphicData uri="http://schemas.openxmlformats.org/drawingml/2006/table">
            <a:tbl>
              <a:tblPr firstRow="1" bandRow="1">
                <a:tableStyleId>{5940675A-B579-460E-94D1-54222C63F5DA}</a:tableStyleId>
              </a:tblPr>
              <a:tblGrid>
                <a:gridCol w="2331085"/>
                <a:gridCol w="2331085"/>
                <a:gridCol w="2334895"/>
                <a:gridCol w="2331085"/>
              </a:tblGrid>
              <a:tr h="981710">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   </a:t>
                      </a:r>
                      <a:r>
                        <a:rPr lang="en-US" sz="1600" b="0">
                          <a:solidFill>
                            <a:srgbClr val="FFFF00"/>
                          </a:solidFill>
                          <a:latin typeface="宋体" panose="02010600030101010101" pitchFamily="2" charset="-122"/>
                          <a:ea typeface="宋体" panose="02010600030101010101" pitchFamily="2" charset="-122"/>
                          <a:cs typeface="宋体" panose="02010600030101010101" pitchFamily="2" charset="-122"/>
                        </a:rPr>
                        <a:t>语病类型</a:t>
                      </a:r>
                      <a:endParaRPr lang="en-US" sz="1600" b="0">
                        <a:solidFill>
                          <a:srgbClr val="FFFF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endParaRPr lang="en-US" sz="1600" b="0">
                        <a:solidFill>
                          <a:srgbClr val="FFFF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1600" b="0">
                          <a:solidFill>
                            <a:srgbClr val="FFFF00"/>
                          </a:solidFill>
                          <a:latin typeface="宋体" panose="02010600030101010101" pitchFamily="2" charset="-122"/>
                          <a:ea typeface="宋体" panose="02010600030101010101" pitchFamily="2" charset="-122"/>
                          <a:cs typeface="宋体" panose="02010600030101010101" pitchFamily="2" charset="-122"/>
                        </a:rPr>
                        <a:t>年份</a:t>
                      </a:r>
                      <a:endParaRPr lang="en-US" altLang="en-US" sz="16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搭配不当</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成分残缺</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语序不当</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095">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2015年</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095">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2016年</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5460">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2017年</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730">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2018年</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095">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2019年</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 </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 </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095">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统计</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5</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en-US" sz="2400" b="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7" name="图片 6"/>
          <p:cNvPicPr/>
          <p:nvPr/>
        </p:nvPicPr>
        <p:blipFill>
          <a:blip r:embed="rId2"/>
          <a:stretch>
            <a:fillRect/>
          </a:stretch>
        </p:blipFill>
        <p:spPr>
          <a:xfrm>
            <a:off x="1497330" y="1663700"/>
            <a:ext cx="2359660" cy="928370"/>
          </a:xfrm>
          <a:prstGeom prst="rect">
            <a:avLst/>
          </a:prstGeom>
          <a:noFill/>
          <a:ln w="9525">
            <a:noFill/>
          </a:ln>
        </p:spPr>
      </p:pic>
    </p:spTree>
  </p:cSld>
  <p:clrMapOvr>
    <a:masterClrMapping/>
  </p:clrMapOvr>
  <p:transition>
    <p:split orient="vert" dir="in"/>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en-US" altLang="zh-CN" sz="3600">
                <a:solidFill>
                  <a:schemeClr val="bg1"/>
                </a:solidFill>
                <a:latin typeface="楷体" panose="02010609060101010101" charset="-122"/>
                <a:ea typeface="楷体" panose="02010609060101010101" charset="-122"/>
              </a:rPr>
              <a:t>  </a:t>
            </a:r>
            <a:r>
              <a:rPr lang="zh-CN" altLang="en-US" sz="3600" b="1">
                <a:solidFill>
                  <a:schemeClr val="accent2">
                    <a:lumMod val="40000"/>
                    <a:lumOff val="60000"/>
                  </a:schemeClr>
                </a:solidFill>
                <a:latin typeface="楷体" panose="02010609060101010101" charset="-122"/>
                <a:ea typeface="楷体" panose="02010609060101010101" charset="-122"/>
              </a:rPr>
              <a:t>2020中考模拟</a:t>
            </a:r>
            <a:r>
              <a:rPr lang="zh-CN" altLang="en-US" sz="3600">
                <a:solidFill>
                  <a:schemeClr val="bg1"/>
                </a:solidFill>
                <a:latin typeface="楷体" panose="02010609060101010101" charset="-122"/>
                <a:ea typeface="楷体" panose="02010609060101010101" charset="-122"/>
              </a:rPr>
              <a:t> </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26465" y="1589405"/>
            <a:ext cx="1051750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1.下面一段话有语病的一句是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①人工智能干预</a:t>
            </a:r>
            <a:r>
              <a:rPr lang="zh-CN" altLang="en-US">
                <a:solidFill>
                  <a:schemeClr val="bg2"/>
                </a:solidFill>
                <a:latin typeface="楷体" panose="02010609060101010101" charset="-122"/>
                <a:ea typeface="楷体" panose="02010609060101010101" charset="-122"/>
                <a:cs typeface="楷体" panose="02010609060101010101" charset="-122"/>
              </a:rPr>
              <a:t>医疗，为我们呈现了一个美好前景，同时，发展的过程中也面临着一些挑战。②比如，数据是智能医疗的基础，但目前医疗健康数据的标准化、统一化和智能化尚有待提升。③我国拥有近14亿以上人口、上万家医院，每年产生的医疗健康数据规模巨大。④这些绝大部分是非结构化的数据，成为行业创新发展的瓶颈。</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A.第①句   B.第②句   C.第③句   D.第④句</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6720840"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C</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en-US" altLang="zh-CN" sz="3600">
                <a:solidFill>
                  <a:schemeClr val="bg1"/>
                </a:solidFill>
                <a:latin typeface="楷体" panose="02010609060101010101" charset="-122"/>
                <a:ea typeface="楷体" panose="02010609060101010101" charset="-122"/>
              </a:rPr>
              <a:t>  </a:t>
            </a:r>
            <a:r>
              <a:rPr lang="zh-CN" altLang="en-US" sz="3600" b="1">
                <a:solidFill>
                  <a:schemeClr val="accent2">
                    <a:lumMod val="40000"/>
                    <a:lumOff val="60000"/>
                  </a:schemeClr>
                </a:solidFill>
                <a:latin typeface="楷体" panose="02010609060101010101" charset="-122"/>
                <a:ea typeface="楷体" panose="02010609060101010101" charset="-122"/>
              </a:rPr>
              <a:t>2020中考模拟 </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26465" y="1589405"/>
            <a:ext cx="1051750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2.下面一段话有语病的一句是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①中国发展离不开世界，世界发展也需要中国。②各国资源互补，人才互通，机遇共享，规则共建，旨在求取发展这一最大公约数。③事实证明，能否实现国家富强、民族振兴、人民幸福的中国梦，与持久和平、共同繁荣的世界梦息息相通。④中国梦、非洲梦、亚太梦乃至世界梦同频共振，必将为人类创造个更加美好的明天。</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A.第①句   B.第②句   C.第③句   D.第④句</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6720840"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C</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675640" y="572770"/>
            <a:ext cx="6726555" cy="1016635"/>
          </a:xfrm>
        </p:spPr>
        <p:txBody>
          <a:bodyPr>
            <a:normAutofit/>
          </a:bodyPr>
          <a:p>
            <a:r>
              <a:rPr lang="en-US" altLang="zh-CN" sz="3600">
                <a:solidFill>
                  <a:schemeClr val="bg1"/>
                </a:solidFill>
                <a:latin typeface="楷体" panose="02010609060101010101" charset="-122"/>
                <a:ea typeface="楷体" panose="02010609060101010101" charset="-122"/>
              </a:rPr>
              <a:t>  </a:t>
            </a:r>
            <a:r>
              <a:rPr lang="zh-CN" altLang="en-US" sz="3600" b="1">
                <a:solidFill>
                  <a:schemeClr val="accent2">
                    <a:lumMod val="40000"/>
                    <a:lumOff val="60000"/>
                  </a:schemeClr>
                </a:solidFill>
                <a:latin typeface="楷体" panose="02010609060101010101" charset="-122"/>
                <a:ea typeface="楷体" panose="02010609060101010101" charset="-122"/>
              </a:rPr>
              <a:t>2020中考模拟 </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926465" y="1589405"/>
            <a:ext cx="10517505" cy="4719955"/>
          </a:xfrm>
        </p:spPr>
        <p:txBody>
          <a:bodyPr>
            <a:normAutofit lnSpcReduction="10000"/>
          </a:bodyPr>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3.下面一段话有语病的一句是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①相声作为一种人民群众喜闻乐见的传统曲艺形式，百年来经久不衰，影响着一代又一代的人。②天津作为曲艺之乡，多年来一直致力于传统艺术的传承与发展。③其茶馆相声越来越兴盛，吸引了全国各地的观众到天津聆听欣赏，带动了全国各地相声市场的完善与发展。④如今，越来越多的年轻人开始喜爱相声，走进这门传统艺术，为其注入新鲜的血液。</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A.第①句   B.第②句   C.第③句   D.第④句</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6720840"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C</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543560" y="1589405"/>
            <a:ext cx="574675"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74794788"/>
          <p:cNvPicPr>
            <a:picLocks noChangeAspect="1"/>
          </p:cNvPicPr>
          <p:nvPr/>
        </p:nvPicPr>
        <p:blipFill>
          <a:blip r:embed="rId1"/>
          <a:stretch>
            <a:fillRect/>
          </a:stretch>
        </p:blipFill>
        <p:spPr>
          <a:xfrm>
            <a:off x="6350" y="17145"/>
            <a:ext cx="12179300" cy="6932295"/>
          </a:xfrm>
          <a:prstGeom prst="rect">
            <a:avLst/>
          </a:prstGeom>
        </p:spPr>
      </p:pic>
      <p:sp>
        <p:nvSpPr>
          <p:cNvPr id="2" name="标题 1"/>
          <p:cNvSpPr>
            <a:spLocks noGrp="1"/>
          </p:cNvSpPr>
          <p:nvPr>
            <p:ph type="title"/>
          </p:nvPr>
        </p:nvSpPr>
        <p:spPr>
          <a:xfrm>
            <a:off x="543560" y="572770"/>
            <a:ext cx="6726555" cy="1016635"/>
          </a:xfrm>
        </p:spPr>
        <p:txBody>
          <a:bodyPr>
            <a:normAutofit/>
          </a:bodyPr>
          <a:p>
            <a:r>
              <a:rPr lang="en-US" altLang="zh-CN" sz="3600">
                <a:solidFill>
                  <a:schemeClr val="bg1"/>
                </a:solidFill>
                <a:latin typeface="楷体" panose="02010609060101010101" charset="-122"/>
                <a:ea typeface="楷体" panose="02010609060101010101" charset="-122"/>
              </a:rPr>
              <a:t>  </a:t>
            </a:r>
            <a:r>
              <a:rPr lang="zh-CN" altLang="en-US" sz="3600" b="1">
                <a:solidFill>
                  <a:schemeClr val="accent2">
                    <a:lumMod val="40000"/>
                    <a:lumOff val="60000"/>
                  </a:schemeClr>
                </a:solidFill>
                <a:latin typeface="楷体" panose="02010609060101010101" charset="-122"/>
                <a:ea typeface="楷体" panose="02010609060101010101" charset="-122"/>
              </a:rPr>
              <a:t>2020中考模拟</a:t>
            </a:r>
            <a:r>
              <a:rPr lang="zh-CN" altLang="en-US" sz="3600">
                <a:solidFill>
                  <a:schemeClr val="bg1"/>
                </a:solidFill>
                <a:latin typeface="楷体" panose="02010609060101010101" charset="-122"/>
                <a:ea typeface="楷体" panose="02010609060101010101" charset="-122"/>
              </a:rPr>
              <a:t> </a:t>
            </a:r>
            <a:endParaRPr lang="zh-CN" altLang="en-US" sz="3600">
              <a:solidFill>
                <a:schemeClr val="bg1"/>
              </a:solidFill>
              <a:latin typeface="楷体" panose="02010609060101010101" charset="-122"/>
              <a:ea typeface="楷体" panose="02010609060101010101" charset="-122"/>
            </a:endParaRPr>
          </a:p>
        </p:txBody>
      </p:sp>
      <p:sp>
        <p:nvSpPr>
          <p:cNvPr id="3" name="内容占位符 2"/>
          <p:cNvSpPr>
            <a:spLocks noGrp="1"/>
          </p:cNvSpPr>
          <p:nvPr>
            <p:ph idx="1"/>
          </p:nvPr>
        </p:nvSpPr>
        <p:spPr>
          <a:xfrm>
            <a:off x="837565" y="1589405"/>
            <a:ext cx="10517505" cy="4719955"/>
          </a:xfrm>
        </p:spPr>
        <p:txBody>
          <a:bodyPr>
            <a:normAutofit lnSpcReduction="10000"/>
          </a:bodyPr>
          <a:p>
            <a:pPr marL="0" indent="0">
              <a:lnSpc>
                <a:spcPct val="100000"/>
              </a:lnSpc>
              <a:buNone/>
            </a:pPr>
            <a:r>
              <a:rPr lang="zh-CN" altLang="en-US">
                <a:solidFill>
                  <a:schemeClr val="bg2"/>
                </a:solidFill>
                <a:latin typeface="楷体" panose="02010609060101010101" charset="-122"/>
                <a:ea typeface="楷体" panose="02010609060101010101" charset="-122"/>
                <a:cs typeface="楷体" panose="02010609060101010101" charset="-122"/>
              </a:rPr>
              <a:t> 4.下面一段话有语病的一句是    (       )        </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①天津的饮食文化驰名中外，不少到天津旅游的人都是奔着吃来的。②天津的美食餐饮在全国都是独具特色的，不但被吃出了名气，还被吃出了水平。③这里既有登得大雅之堂的天津菜，也有众多风味独具的津门特色小吃。④走在天津，各种风味食廊和许多遍布街区闹市的各式餐厅不时有阵阵“撩人食欲”扑鼻而来。</a:t>
            </a:r>
            <a:endParaRPr lang="zh-CN" altLang="en-US">
              <a:solidFill>
                <a:schemeClr val="bg2"/>
              </a:solidFill>
              <a:latin typeface="楷体" panose="02010609060101010101" charset="-122"/>
              <a:ea typeface="楷体" panose="02010609060101010101" charset="-122"/>
              <a:cs typeface="楷体" panose="02010609060101010101" charset="-122"/>
            </a:endParaRPr>
          </a:p>
          <a:p>
            <a:pPr marL="0" indent="0">
              <a:lnSpc>
                <a:spcPct val="125000"/>
              </a:lnSpc>
              <a:spcAft>
                <a:spcPts val="0"/>
              </a:spcAft>
              <a:buNone/>
            </a:pPr>
            <a:r>
              <a:rPr lang="zh-CN" altLang="en-US">
                <a:solidFill>
                  <a:schemeClr val="bg2"/>
                </a:solidFill>
                <a:latin typeface="楷体" panose="02010609060101010101" charset="-122"/>
                <a:ea typeface="楷体" panose="02010609060101010101" charset="-122"/>
                <a:cs typeface="楷体" panose="02010609060101010101" charset="-122"/>
              </a:rPr>
              <a:t>   A.第①句   B.第②句   C.第③句   D.第④句</a:t>
            </a:r>
            <a:endParaRPr lang="zh-CN" altLang="en-US">
              <a:solidFill>
                <a:schemeClr val="bg2"/>
              </a:solidFill>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6720840" y="1589405"/>
            <a:ext cx="1104900" cy="521970"/>
          </a:xfrm>
          <a:prstGeom prst="rect">
            <a:avLst/>
          </a:prstGeom>
          <a:noFill/>
        </p:spPr>
        <p:txBody>
          <a:bodyPr wrap="square" rtlCol="0">
            <a:spAutoFit/>
          </a:bodyPr>
          <a:p>
            <a:r>
              <a:rPr lang="zh-CN" altLang="en-US">
                <a:solidFill>
                  <a:schemeClr val="bg2"/>
                </a:solidFill>
                <a:latin typeface="楷体" panose="02010609060101010101" charset="-122"/>
                <a:ea typeface="楷体" panose="02010609060101010101" charset="-122"/>
                <a:cs typeface="楷体" panose="02010609060101010101" charset="-122"/>
                <a:sym typeface="+mn-ea"/>
              </a:rPr>
              <a:t> </a:t>
            </a:r>
            <a:r>
              <a:rPr lang="zh-CN" altLang="en-US" sz="2800">
                <a:solidFill>
                  <a:schemeClr val="bg2"/>
                </a:solidFill>
                <a:latin typeface="楷体" panose="02010609060101010101" charset="-122"/>
                <a:ea typeface="楷体" panose="02010609060101010101" charset="-122"/>
                <a:cs typeface="楷体" panose="02010609060101010101" charset="-122"/>
                <a:sym typeface="+mn-ea"/>
              </a:rPr>
              <a:t> </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D</a:t>
            </a:r>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endParaRPr lang="en-US" altLang="zh-CN" sz="28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4" name="五角星 3"/>
          <p:cNvSpPr/>
          <p:nvPr/>
        </p:nvSpPr>
        <p:spPr>
          <a:xfrm>
            <a:off x="543560" y="1441450"/>
            <a:ext cx="574675" cy="53594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s2012030708124711"/>
          <p:cNvPicPr>
            <a:picLocks noChangeAspect="1"/>
          </p:cNvPicPr>
          <p:nvPr/>
        </p:nvPicPr>
        <p:blipFill>
          <a:blip r:embed="rId1"/>
          <a:srcRect t="7219" r="755" b="4871"/>
          <a:stretch>
            <a:fillRect/>
          </a:stretch>
        </p:blipFill>
        <p:spPr>
          <a:xfrm>
            <a:off x="-7620" y="24765"/>
            <a:ext cx="12205335" cy="6809105"/>
          </a:xfrm>
          <a:prstGeom prst="rect">
            <a:avLst/>
          </a:prstGeom>
        </p:spPr>
      </p:pic>
      <p:sp>
        <p:nvSpPr>
          <p:cNvPr id="8" name="矩形 7"/>
          <p:cNvSpPr/>
          <p:nvPr/>
        </p:nvSpPr>
        <p:spPr>
          <a:xfrm>
            <a:off x="2786380" y="1532255"/>
            <a:ext cx="6617970" cy="3415030"/>
          </a:xfrm>
          <a:prstGeom prst="rect">
            <a:avLst/>
          </a:prstGeom>
          <a:noFill/>
          <a:ln>
            <a:noFill/>
          </a:ln>
        </p:spPr>
        <p:txBody>
          <a:bodyPr wrap="none" rtlCol="0" anchor="t">
            <a:spAutoFit/>
          </a:bodyPr>
          <a:p>
            <a:pPr algn="ctr"/>
            <a:r>
              <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rPr>
              <a:t>不一样的</a:t>
            </a:r>
            <a:r>
              <a:rPr lang="en-US" altLang="zh-CN"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rPr>
              <a:t>2020</a:t>
            </a:r>
            <a:r>
              <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rPr>
              <a:t>年</a:t>
            </a:r>
            <a:endPar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endParaRPr>
          </a:p>
          <a:p>
            <a:pPr algn="ctr"/>
            <a:r>
              <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rPr>
              <a:t>共同的目标</a:t>
            </a:r>
            <a:endPar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endParaRPr>
          </a:p>
          <a:p>
            <a:pPr algn="ctr"/>
            <a:r>
              <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rPr>
              <a:t>加  油</a:t>
            </a:r>
            <a:endParaRPr lang="zh-CN" altLang="en-US" sz="7200" b="1">
              <a:ln w="10160">
                <a:solidFill>
                  <a:schemeClr val="accent5"/>
                </a:solidFill>
                <a:prstDash val="solid"/>
              </a:ln>
              <a:solidFill>
                <a:srgbClr val="FF0000"/>
              </a:solidFill>
              <a:effectLst>
                <a:outerShdw blurRad="38100" dist="22860" dir="5400000" algn="tl" rotWithShape="0">
                  <a:srgbClr val="000000">
                    <a:alpha val="30000"/>
                  </a:srgbClr>
                </a:outerShdw>
              </a:effectLst>
              <a:latin typeface="仿宋" panose="02010609060101010101" charset="-122"/>
              <a:ea typeface="仿宋" panose="02010609060101010101" charset="-122"/>
              <a:cs typeface="仿宋" panose="02010609060101010101" charset="-122"/>
            </a:endParaRPr>
          </a:p>
        </p:txBody>
      </p:sp>
    </p:spTree>
  </p:cSld>
  <p:clrMapOvr>
    <a:masterClrMapping/>
  </p:clrMapOvr>
  <p:transition>
    <p:split orient="vert" dir="in"/>
  </p:transition>
</p:sld>
</file>

<file path=ppt/tags/tag1.xml><?xml version="1.0" encoding="utf-8"?>
<p:tagLst xmlns:p="http://schemas.openxmlformats.org/presentationml/2006/main">
  <p:tag name="KSO_WM_SLIDE_MODEL_TYPE" val="cov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11452</Words>
  <Application>WPS 演示</Application>
  <PresentationFormat>宽屏</PresentationFormat>
  <Paragraphs>677</Paragraphs>
  <Slides>65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65</vt:i4>
      </vt:variant>
    </vt:vector>
  </HeadingPairs>
  <TitlesOfParts>
    <vt:vector size="74" baseType="lpstr">
      <vt:lpstr>Arial</vt:lpstr>
      <vt:lpstr>宋体</vt:lpstr>
      <vt:lpstr>Wingdings</vt:lpstr>
      <vt:lpstr>楷体</vt:lpstr>
      <vt:lpstr>微软雅黑</vt:lpstr>
      <vt:lpstr>Arial Unicode MS</vt:lpstr>
      <vt:lpstr>Calibri</vt:lpstr>
      <vt:lpstr>仿宋</vt:lpstr>
      <vt:lpstr>Office 主题</vt:lpstr>
      <vt:lpstr>PowerPoint 演示文稿</vt:lpstr>
      <vt:lpstr>PowerPoint 演示文稿</vt:lpstr>
      <vt:lpstr>初中常见病句类型</vt:lpstr>
      <vt:lpstr>（一）成分残缺 </vt:lpstr>
      <vt:lpstr>PowerPoint 演示文稿</vt:lpstr>
      <vt:lpstr>（一）成分残缺  </vt:lpstr>
      <vt:lpstr>PowerPoint 演示文稿</vt:lpstr>
      <vt:lpstr>（二）成分重复或赘余</vt:lpstr>
      <vt:lpstr>（二）成分重复或赘余 </vt:lpstr>
      <vt:lpstr>（三）搭配不当</vt:lpstr>
      <vt:lpstr>PowerPoint 演示文稿</vt:lpstr>
      <vt:lpstr>PowerPoint 演示文稿</vt:lpstr>
      <vt:lpstr>PowerPoint 演示文稿</vt:lpstr>
      <vt:lpstr>PowerPoint 演示文稿</vt:lpstr>
      <vt:lpstr>（四）否定不当</vt:lpstr>
      <vt:lpstr>（四）否定不当</vt:lpstr>
      <vt:lpstr>（五）语序不当</vt:lpstr>
      <vt:lpstr>（五）语序不当</vt:lpstr>
      <vt:lpstr>（五）语序不当</vt:lpstr>
      <vt:lpstr>（六）前后矛盾</vt:lpstr>
      <vt:lpstr>（六）前后矛盾 </vt:lpstr>
      <vt:lpstr>（七）句式杂糅 </vt:lpstr>
      <vt:lpstr>（七）句式杂糅 </vt:lpstr>
      <vt:lpstr>（八）不合逻辑 </vt:lpstr>
      <vt:lpstr>（八）不合逻辑 </vt:lpstr>
      <vt:lpstr>（八）不合逻辑 </vt:lpstr>
      <vt:lpstr>（九）歧义 </vt:lpstr>
      <vt:lpstr>（九）歧义</vt:lpstr>
      <vt:lpstr>方法归纳</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真题演练</vt:lpstr>
      <vt:lpstr>近五年天津中考题型对比分析</vt:lpstr>
      <vt:lpstr>近五年天津中考题型对比分析</vt:lpstr>
      <vt:lpstr>近五年天津中考题型对比分析</vt:lpstr>
      <vt:lpstr>近五年天津中考题型对比分析</vt:lpstr>
      <vt:lpstr>近五年天津中考题型对比分析</vt:lpstr>
      <vt:lpstr>2015-2019年天津中考语病题型分析归纳 </vt:lpstr>
      <vt:lpstr>  2020中考模拟 </vt:lpstr>
      <vt:lpstr>  2020中考模拟 </vt:lpstr>
      <vt:lpstr>  2020中考模拟 </vt:lpstr>
      <vt:lpstr>  2020中考模拟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Tina</cp:lastModifiedBy>
  <cp:revision>166</cp:revision>
  <dcterms:created xsi:type="dcterms:W3CDTF">2020-02-05T08:28:00Z</dcterms:created>
  <dcterms:modified xsi:type="dcterms:W3CDTF">2020-02-10T12:04:22Z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2052-11.3.0.8775</vt:lpwstr>
  </property>
</Properties>
</file>